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88" r:id="rId5"/>
    <p:sldId id="302" r:id="rId6"/>
    <p:sldId id="290" r:id="rId7"/>
    <p:sldId id="297" r:id="rId8"/>
    <p:sldId id="294" r:id="rId9"/>
    <p:sldId id="298" r:id="rId10"/>
    <p:sldId id="299" r:id="rId11"/>
    <p:sldId id="303" r:id="rId12"/>
    <p:sldId id="295" r:id="rId13"/>
    <p:sldId id="301" r:id="rId14"/>
    <p:sldId id="291" r:id="rId15"/>
    <p:sldId id="304" r:id="rId16"/>
    <p:sldId id="305" r:id="rId17"/>
    <p:sldId id="292" r:id="rId18"/>
    <p:sldId id="293" r:id="rId19"/>
    <p:sldId id="296" r:id="rId20"/>
    <p:sldId id="283"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jay bhall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86456" autoAdjust="0"/>
  </p:normalViewPr>
  <p:slideViewPr>
    <p:cSldViewPr snapToGrid="0">
      <p:cViewPr varScale="1">
        <p:scale>
          <a:sx n="72" d="100"/>
          <a:sy n="72" d="100"/>
        </p:scale>
        <p:origin x="654"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3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E3D5F8-4CD8-D544-A4EB-F20506856F51}" type="datetimeFigureOut">
              <a:rPr lang="en-US" smtClean="0"/>
              <a:t>4/28/2020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72E04F-9BE9-F44B-A765-A000BE77AC10}" type="slidenum">
              <a:rPr lang="en-US" smtClean="0"/>
              <a:t>‹#›</a:t>
            </a:fld>
            <a:endParaRPr lang="en-US"/>
          </a:p>
        </p:txBody>
      </p:sp>
    </p:spTree>
    <p:extLst>
      <p:ext uri="{BB962C8B-B14F-4D97-AF65-F5344CB8AC3E}">
        <p14:creationId xmlns:p14="http://schemas.microsoft.com/office/powerpoint/2010/main" val="13382753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72E04F-9BE9-F44B-A765-A000BE77AC10}" type="slidenum">
              <a:rPr lang="en-US" smtClean="0"/>
              <a:t>1</a:t>
            </a:fld>
            <a:endParaRPr lang="en-US"/>
          </a:p>
        </p:txBody>
      </p:sp>
    </p:spTree>
    <p:extLst>
      <p:ext uri="{BB962C8B-B14F-4D97-AF65-F5344CB8AC3E}">
        <p14:creationId xmlns:p14="http://schemas.microsoft.com/office/powerpoint/2010/main" val="1981191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i="1" u="sng" dirty="0">
              <a:solidFill>
                <a:srgbClr val="000000"/>
              </a:solidFill>
              <a:latin typeface="Kings Caslon Text"/>
            </a:endParaRPr>
          </a:p>
        </p:txBody>
      </p:sp>
      <p:sp>
        <p:nvSpPr>
          <p:cNvPr id="4" name="Slide Number Placeholder 3"/>
          <p:cNvSpPr>
            <a:spLocks noGrp="1"/>
          </p:cNvSpPr>
          <p:nvPr>
            <p:ph type="sldNum" sz="quarter" idx="5"/>
          </p:nvPr>
        </p:nvSpPr>
        <p:spPr/>
        <p:txBody>
          <a:bodyPr/>
          <a:lstStyle/>
          <a:p>
            <a:fld id="{5F72E04F-9BE9-F44B-A765-A000BE77AC10}" type="slidenum">
              <a:rPr lang="en-US" smtClean="0"/>
              <a:t>10</a:t>
            </a:fld>
            <a:endParaRPr lang="en-US"/>
          </a:p>
        </p:txBody>
      </p:sp>
    </p:spTree>
    <p:extLst>
      <p:ext uri="{BB962C8B-B14F-4D97-AF65-F5344CB8AC3E}">
        <p14:creationId xmlns:p14="http://schemas.microsoft.com/office/powerpoint/2010/main" val="1050909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5F72E04F-9BE9-F44B-A765-A000BE77AC10}" type="slidenum">
              <a:rPr lang="en-US" smtClean="0"/>
              <a:t>11</a:t>
            </a:fld>
            <a:endParaRPr lang="en-US"/>
          </a:p>
        </p:txBody>
      </p:sp>
    </p:spTree>
    <p:extLst>
      <p:ext uri="{BB962C8B-B14F-4D97-AF65-F5344CB8AC3E}">
        <p14:creationId xmlns:p14="http://schemas.microsoft.com/office/powerpoint/2010/main" val="124594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5F72E04F-9BE9-F44B-A765-A000BE77AC10}" type="slidenum">
              <a:rPr lang="en-US" smtClean="0"/>
              <a:t>12</a:t>
            </a:fld>
            <a:endParaRPr lang="en-US"/>
          </a:p>
        </p:txBody>
      </p:sp>
    </p:spTree>
    <p:extLst>
      <p:ext uri="{BB962C8B-B14F-4D97-AF65-F5344CB8AC3E}">
        <p14:creationId xmlns:p14="http://schemas.microsoft.com/office/powerpoint/2010/main" val="3712362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i="1" u="sng" dirty="0">
              <a:solidFill>
                <a:srgbClr val="000000"/>
              </a:solidFill>
              <a:latin typeface="Kings Caslon Text"/>
            </a:endParaRPr>
          </a:p>
        </p:txBody>
      </p:sp>
      <p:sp>
        <p:nvSpPr>
          <p:cNvPr id="4" name="Slide Number Placeholder 3"/>
          <p:cNvSpPr>
            <a:spLocks noGrp="1"/>
          </p:cNvSpPr>
          <p:nvPr>
            <p:ph type="sldNum" sz="quarter" idx="5"/>
          </p:nvPr>
        </p:nvSpPr>
        <p:spPr/>
        <p:txBody>
          <a:bodyPr/>
          <a:lstStyle/>
          <a:p>
            <a:fld id="{5F72E04F-9BE9-F44B-A765-A000BE77AC10}" type="slidenum">
              <a:rPr lang="en-US" smtClean="0"/>
              <a:t>13</a:t>
            </a:fld>
            <a:endParaRPr lang="en-US"/>
          </a:p>
        </p:txBody>
      </p:sp>
    </p:spTree>
    <p:extLst>
      <p:ext uri="{BB962C8B-B14F-4D97-AF65-F5344CB8AC3E}">
        <p14:creationId xmlns:p14="http://schemas.microsoft.com/office/powerpoint/2010/main" val="1085401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5F72E04F-9BE9-F44B-A765-A000BE77AC10}" type="slidenum">
              <a:rPr lang="en-US" smtClean="0"/>
              <a:t>14</a:t>
            </a:fld>
            <a:endParaRPr lang="en-US"/>
          </a:p>
        </p:txBody>
      </p:sp>
    </p:spTree>
    <p:extLst>
      <p:ext uri="{BB962C8B-B14F-4D97-AF65-F5344CB8AC3E}">
        <p14:creationId xmlns:p14="http://schemas.microsoft.com/office/powerpoint/2010/main" val="360355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5F72E04F-9BE9-F44B-A765-A000BE77AC10}" type="slidenum">
              <a:rPr lang="en-US" smtClean="0"/>
              <a:t>15</a:t>
            </a:fld>
            <a:endParaRPr lang="en-US"/>
          </a:p>
        </p:txBody>
      </p:sp>
    </p:spTree>
    <p:extLst>
      <p:ext uri="{BB962C8B-B14F-4D97-AF65-F5344CB8AC3E}">
        <p14:creationId xmlns:p14="http://schemas.microsoft.com/office/powerpoint/2010/main" val="74524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5F72E04F-9BE9-F44B-A765-A000BE77AC10}" type="slidenum">
              <a:rPr lang="en-US" smtClean="0"/>
              <a:t>16</a:t>
            </a:fld>
            <a:endParaRPr lang="en-US"/>
          </a:p>
        </p:txBody>
      </p:sp>
    </p:spTree>
    <p:extLst>
      <p:ext uri="{BB962C8B-B14F-4D97-AF65-F5344CB8AC3E}">
        <p14:creationId xmlns:p14="http://schemas.microsoft.com/office/powerpoint/2010/main" val="466270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72E04F-9BE9-F44B-A765-A000BE77AC10}" type="slidenum">
              <a:rPr lang="en-US" smtClean="0"/>
              <a:t>17</a:t>
            </a:fld>
            <a:endParaRPr lang="en-US"/>
          </a:p>
        </p:txBody>
      </p:sp>
    </p:spTree>
    <p:extLst>
      <p:ext uri="{BB962C8B-B14F-4D97-AF65-F5344CB8AC3E}">
        <p14:creationId xmlns:p14="http://schemas.microsoft.com/office/powerpoint/2010/main" val="3975800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72E04F-9BE9-F44B-A765-A000BE77AC10}" type="slidenum">
              <a:rPr lang="en-US" smtClean="0"/>
              <a:t>18</a:t>
            </a:fld>
            <a:endParaRPr lang="en-US"/>
          </a:p>
        </p:txBody>
      </p:sp>
    </p:spTree>
    <p:extLst>
      <p:ext uri="{BB962C8B-B14F-4D97-AF65-F5344CB8AC3E}">
        <p14:creationId xmlns:p14="http://schemas.microsoft.com/office/powerpoint/2010/main" val="1659876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72E04F-9BE9-F44B-A765-A000BE77AC10}" type="slidenum">
              <a:rPr lang="en-US" smtClean="0"/>
              <a:t>2</a:t>
            </a:fld>
            <a:endParaRPr lang="en-US"/>
          </a:p>
        </p:txBody>
      </p:sp>
    </p:spTree>
    <p:extLst>
      <p:ext uri="{BB962C8B-B14F-4D97-AF65-F5344CB8AC3E}">
        <p14:creationId xmlns:p14="http://schemas.microsoft.com/office/powerpoint/2010/main" val="2628990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5F72E04F-9BE9-F44B-A765-A000BE77AC10}" type="slidenum">
              <a:rPr lang="en-US" smtClean="0"/>
              <a:t>3</a:t>
            </a:fld>
            <a:endParaRPr lang="en-US"/>
          </a:p>
        </p:txBody>
      </p:sp>
    </p:spTree>
    <p:extLst>
      <p:ext uri="{BB962C8B-B14F-4D97-AF65-F5344CB8AC3E}">
        <p14:creationId xmlns:p14="http://schemas.microsoft.com/office/powerpoint/2010/main" val="4146133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F72E04F-9BE9-F44B-A765-A000BE77AC10}" type="slidenum">
              <a:rPr lang="en-US" smtClean="0"/>
              <a:t>4</a:t>
            </a:fld>
            <a:endParaRPr lang="en-US"/>
          </a:p>
        </p:txBody>
      </p:sp>
    </p:spTree>
    <p:extLst>
      <p:ext uri="{BB962C8B-B14F-4D97-AF65-F5344CB8AC3E}">
        <p14:creationId xmlns:p14="http://schemas.microsoft.com/office/powerpoint/2010/main" val="3240039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5F72E04F-9BE9-F44B-A765-A000BE77AC10}" type="slidenum">
              <a:rPr lang="en-US" smtClean="0"/>
              <a:t>5</a:t>
            </a:fld>
            <a:endParaRPr lang="en-US"/>
          </a:p>
        </p:txBody>
      </p:sp>
    </p:spTree>
    <p:extLst>
      <p:ext uri="{BB962C8B-B14F-4D97-AF65-F5344CB8AC3E}">
        <p14:creationId xmlns:p14="http://schemas.microsoft.com/office/powerpoint/2010/main" val="2136547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F72E04F-9BE9-F44B-A765-A000BE77AC10}" type="slidenum">
              <a:rPr lang="en-US" smtClean="0"/>
              <a:t>6</a:t>
            </a:fld>
            <a:endParaRPr lang="en-US"/>
          </a:p>
        </p:txBody>
      </p:sp>
    </p:spTree>
    <p:extLst>
      <p:ext uri="{BB962C8B-B14F-4D97-AF65-F5344CB8AC3E}">
        <p14:creationId xmlns:p14="http://schemas.microsoft.com/office/powerpoint/2010/main" val="4110174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F72E04F-9BE9-F44B-A765-A000BE77AC10}" type="slidenum">
              <a:rPr lang="en-US" smtClean="0"/>
              <a:t>7</a:t>
            </a:fld>
            <a:endParaRPr lang="en-US"/>
          </a:p>
        </p:txBody>
      </p:sp>
    </p:spTree>
    <p:extLst>
      <p:ext uri="{BB962C8B-B14F-4D97-AF65-F5344CB8AC3E}">
        <p14:creationId xmlns:p14="http://schemas.microsoft.com/office/powerpoint/2010/main" val="3925832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F72E04F-9BE9-F44B-A765-A000BE77AC10}" type="slidenum">
              <a:rPr lang="en-US" smtClean="0"/>
              <a:t>8</a:t>
            </a:fld>
            <a:endParaRPr lang="en-US"/>
          </a:p>
        </p:txBody>
      </p:sp>
    </p:spTree>
    <p:extLst>
      <p:ext uri="{BB962C8B-B14F-4D97-AF65-F5344CB8AC3E}">
        <p14:creationId xmlns:p14="http://schemas.microsoft.com/office/powerpoint/2010/main" val="1797593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F72E04F-9BE9-F44B-A765-A000BE77AC10}" type="slidenum">
              <a:rPr lang="en-US" smtClean="0"/>
              <a:t>9</a:t>
            </a:fld>
            <a:endParaRPr lang="en-US"/>
          </a:p>
        </p:txBody>
      </p:sp>
    </p:spTree>
    <p:extLst>
      <p:ext uri="{BB962C8B-B14F-4D97-AF65-F5344CB8AC3E}">
        <p14:creationId xmlns:p14="http://schemas.microsoft.com/office/powerpoint/2010/main" val="73286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C33C6-953C-4073-AB5A-AD095D99C4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08EE283-5E09-4960-99C7-86A1B2BAF6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72CA39-9F48-4F64-A01A-377718D4668A}"/>
              </a:ext>
            </a:extLst>
          </p:cNvPr>
          <p:cNvSpPr>
            <a:spLocks noGrp="1"/>
          </p:cNvSpPr>
          <p:nvPr>
            <p:ph type="dt" sz="half" idx="10"/>
          </p:nvPr>
        </p:nvSpPr>
        <p:spPr/>
        <p:txBody>
          <a:bodyPr/>
          <a:lstStyle/>
          <a:p>
            <a:fld id="{C1EAF460-BA62-428C-ACDE-0BFC9DF2424B}" type="datetimeFigureOut">
              <a:rPr lang="en-GB" smtClean="0"/>
              <a:t>28/04/2020</a:t>
            </a:fld>
            <a:endParaRPr lang="en-GB"/>
          </a:p>
        </p:txBody>
      </p:sp>
      <p:sp>
        <p:nvSpPr>
          <p:cNvPr id="5" name="Footer Placeholder 4">
            <a:extLst>
              <a:ext uri="{FF2B5EF4-FFF2-40B4-BE49-F238E27FC236}">
                <a16:creationId xmlns:a16="http://schemas.microsoft.com/office/drawing/2014/main" id="{52F21521-8B33-4257-94C5-B5AA5E084E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4883BF-CD7F-4E5D-9FAB-C5174202CABF}"/>
              </a:ext>
            </a:extLst>
          </p:cNvPr>
          <p:cNvSpPr>
            <a:spLocks noGrp="1"/>
          </p:cNvSpPr>
          <p:nvPr>
            <p:ph type="sldNum" sz="quarter" idx="12"/>
          </p:nvPr>
        </p:nvSpPr>
        <p:spPr/>
        <p:txBody>
          <a:bodyPr/>
          <a:lstStyle/>
          <a:p>
            <a:fld id="{3EA9C4A9-2871-49BE-98ED-5DA0FB448EFC}" type="slidenum">
              <a:rPr lang="en-GB" smtClean="0"/>
              <a:t>‹#›</a:t>
            </a:fld>
            <a:endParaRPr lang="en-GB"/>
          </a:p>
        </p:txBody>
      </p:sp>
    </p:spTree>
    <p:extLst>
      <p:ext uri="{BB962C8B-B14F-4D97-AF65-F5344CB8AC3E}">
        <p14:creationId xmlns:p14="http://schemas.microsoft.com/office/powerpoint/2010/main" val="271263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ED66-BDFC-4186-B60B-5966758FE9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3CF386-A5F1-49E5-B9D2-31F9BB1BFA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A9ABAA-4A8D-4C1E-813D-C46902BDE42E}"/>
              </a:ext>
            </a:extLst>
          </p:cNvPr>
          <p:cNvSpPr>
            <a:spLocks noGrp="1"/>
          </p:cNvSpPr>
          <p:nvPr>
            <p:ph type="dt" sz="half" idx="10"/>
          </p:nvPr>
        </p:nvSpPr>
        <p:spPr/>
        <p:txBody>
          <a:bodyPr/>
          <a:lstStyle/>
          <a:p>
            <a:fld id="{C1EAF460-BA62-428C-ACDE-0BFC9DF2424B}" type="datetimeFigureOut">
              <a:rPr lang="en-GB" smtClean="0"/>
              <a:t>28/04/2020</a:t>
            </a:fld>
            <a:endParaRPr lang="en-GB"/>
          </a:p>
        </p:txBody>
      </p:sp>
      <p:sp>
        <p:nvSpPr>
          <p:cNvPr id="5" name="Footer Placeholder 4">
            <a:extLst>
              <a:ext uri="{FF2B5EF4-FFF2-40B4-BE49-F238E27FC236}">
                <a16:creationId xmlns:a16="http://schemas.microsoft.com/office/drawing/2014/main" id="{7EC704A5-8FE5-4B9D-BE96-D4E8B8C1F2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E42B6D-2770-4494-8841-3636F4F49AF4}"/>
              </a:ext>
            </a:extLst>
          </p:cNvPr>
          <p:cNvSpPr>
            <a:spLocks noGrp="1"/>
          </p:cNvSpPr>
          <p:nvPr>
            <p:ph type="sldNum" sz="quarter" idx="12"/>
          </p:nvPr>
        </p:nvSpPr>
        <p:spPr/>
        <p:txBody>
          <a:bodyPr/>
          <a:lstStyle/>
          <a:p>
            <a:fld id="{3EA9C4A9-2871-49BE-98ED-5DA0FB448EFC}" type="slidenum">
              <a:rPr lang="en-GB" smtClean="0"/>
              <a:t>‹#›</a:t>
            </a:fld>
            <a:endParaRPr lang="en-GB"/>
          </a:p>
        </p:txBody>
      </p:sp>
    </p:spTree>
    <p:extLst>
      <p:ext uri="{BB962C8B-B14F-4D97-AF65-F5344CB8AC3E}">
        <p14:creationId xmlns:p14="http://schemas.microsoft.com/office/powerpoint/2010/main" val="3436305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C646CA-CE87-4EC8-9241-38EC137055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3ED190-394C-4E79-9198-952C792131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5D3A74-7D08-4AE7-8EF6-DFCA5BA3D9E2}"/>
              </a:ext>
            </a:extLst>
          </p:cNvPr>
          <p:cNvSpPr>
            <a:spLocks noGrp="1"/>
          </p:cNvSpPr>
          <p:nvPr>
            <p:ph type="dt" sz="half" idx="10"/>
          </p:nvPr>
        </p:nvSpPr>
        <p:spPr/>
        <p:txBody>
          <a:bodyPr/>
          <a:lstStyle/>
          <a:p>
            <a:fld id="{C1EAF460-BA62-428C-ACDE-0BFC9DF2424B}" type="datetimeFigureOut">
              <a:rPr lang="en-GB" smtClean="0"/>
              <a:t>28/04/2020</a:t>
            </a:fld>
            <a:endParaRPr lang="en-GB"/>
          </a:p>
        </p:txBody>
      </p:sp>
      <p:sp>
        <p:nvSpPr>
          <p:cNvPr id="5" name="Footer Placeholder 4">
            <a:extLst>
              <a:ext uri="{FF2B5EF4-FFF2-40B4-BE49-F238E27FC236}">
                <a16:creationId xmlns:a16="http://schemas.microsoft.com/office/drawing/2014/main" id="{C16D16D6-8A51-4C5B-83E9-2F0F1C2B31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4BD22F-D419-491F-A6B6-F3E8D3E4E3FC}"/>
              </a:ext>
            </a:extLst>
          </p:cNvPr>
          <p:cNvSpPr>
            <a:spLocks noGrp="1"/>
          </p:cNvSpPr>
          <p:nvPr>
            <p:ph type="sldNum" sz="quarter" idx="12"/>
          </p:nvPr>
        </p:nvSpPr>
        <p:spPr/>
        <p:txBody>
          <a:bodyPr/>
          <a:lstStyle/>
          <a:p>
            <a:fld id="{3EA9C4A9-2871-49BE-98ED-5DA0FB448EFC}" type="slidenum">
              <a:rPr lang="en-GB" smtClean="0"/>
              <a:t>‹#›</a:t>
            </a:fld>
            <a:endParaRPr lang="en-GB"/>
          </a:p>
        </p:txBody>
      </p:sp>
    </p:spTree>
    <p:extLst>
      <p:ext uri="{BB962C8B-B14F-4D97-AF65-F5344CB8AC3E}">
        <p14:creationId xmlns:p14="http://schemas.microsoft.com/office/powerpoint/2010/main" val="915114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B5FF1-B727-4670-85D6-6CD90CD4C4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4752D9-679E-4CB8-8EA3-13B07EE831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BEE299-3666-4194-8938-9206A1182895}"/>
              </a:ext>
            </a:extLst>
          </p:cNvPr>
          <p:cNvSpPr>
            <a:spLocks noGrp="1"/>
          </p:cNvSpPr>
          <p:nvPr>
            <p:ph type="dt" sz="half" idx="10"/>
          </p:nvPr>
        </p:nvSpPr>
        <p:spPr/>
        <p:txBody>
          <a:bodyPr/>
          <a:lstStyle/>
          <a:p>
            <a:fld id="{C1EAF460-BA62-428C-ACDE-0BFC9DF2424B}" type="datetimeFigureOut">
              <a:rPr lang="en-GB" smtClean="0"/>
              <a:t>28/04/2020</a:t>
            </a:fld>
            <a:endParaRPr lang="en-GB"/>
          </a:p>
        </p:txBody>
      </p:sp>
      <p:sp>
        <p:nvSpPr>
          <p:cNvPr id="5" name="Footer Placeholder 4">
            <a:extLst>
              <a:ext uri="{FF2B5EF4-FFF2-40B4-BE49-F238E27FC236}">
                <a16:creationId xmlns:a16="http://schemas.microsoft.com/office/drawing/2014/main" id="{A775CE8E-4025-4EC5-B5B5-08BFED7A5D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43D178-9DDB-4FA4-921F-40E8D395C57A}"/>
              </a:ext>
            </a:extLst>
          </p:cNvPr>
          <p:cNvSpPr>
            <a:spLocks noGrp="1"/>
          </p:cNvSpPr>
          <p:nvPr>
            <p:ph type="sldNum" sz="quarter" idx="12"/>
          </p:nvPr>
        </p:nvSpPr>
        <p:spPr/>
        <p:txBody>
          <a:bodyPr/>
          <a:lstStyle/>
          <a:p>
            <a:fld id="{3EA9C4A9-2871-49BE-98ED-5DA0FB448EFC}" type="slidenum">
              <a:rPr lang="en-GB" smtClean="0"/>
              <a:t>‹#›</a:t>
            </a:fld>
            <a:endParaRPr lang="en-GB"/>
          </a:p>
        </p:txBody>
      </p:sp>
    </p:spTree>
    <p:extLst>
      <p:ext uri="{BB962C8B-B14F-4D97-AF65-F5344CB8AC3E}">
        <p14:creationId xmlns:p14="http://schemas.microsoft.com/office/powerpoint/2010/main" val="17196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04B8C-A3F7-498C-93DF-B19B3339B09E}"/>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4D8842C-68B2-404B-8AD5-88F732001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504095-E3DA-4870-B038-C8D14145AB19}"/>
              </a:ext>
            </a:extLst>
          </p:cNvPr>
          <p:cNvSpPr>
            <a:spLocks noGrp="1"/>
          </p:cNvSpPr>
          <p:nvPr>
            <p:ph type="dt" sz="half" idx="10"/>
          </p:nvPr>
        </p:nvSpPr>
        <p:spPr/>
        <p:txBody>
          <a:bodyPr/>
          <a:lstStyle/>
          <a:p>
            <a:fld id="{C1EAF460-BA62-428C-ACDE-0BFC9DF2424B}" type="datetimeFigureOut">
              <a:rPr lang="en-GB" smtClean="0"/>
              <a:t>28/04/2020</a:t>
            </a:fld>
            <a:endParaRPr lang="en-GB"/>
          </a:p>
        </p:txBody>
      </p:sp>
      <p:sp>
        <p:nvSpPr>
          <p:cNvPr id="5" name="Footer Placeholder 4">
            <a:extLst>
              <a:ext uri="{FF2B5EF4-FFF2-40B4-BE49-F238E27FC236}">
                <a16:creationId xmlns:a16="http://schemas.microsoft.com/office/drawing/2014/main" id="{2F109E8F-55BD-48C9-8191-92F52FD4C1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5C0A3-6361-41D1-9B00-521097E7B32C}"/>
              </a:ext>
            </a:extLst>
          </p:cNvPr>
          <p:cNvSpPr>
            <a:spLocks noGrp="1"/>
          </p:cNvSpPr>
          <p:nvPr>
            <p:ph type="sldNum" sz="quarter" idx="12"/>
          </p:nvPr>
        </p:nvSpPr>
        <p:spPr/>
        <p:txBody>
          <a:bodyPr/>
          <a:lstStyle/>
          <a:p>
            <a:fld id="{3EA9C4A9-2871-49BE-98ED-5DA0FB448EFC}" type="slidenum">
              <a:rPr lang="en-GB" smtClean="0"/>
              <a:t>‹#›</a:t>
            </a:fld>
            <a:endParaRPr lang="en-GB"/>
          </a:p>
        </p:txBody>
      </p:sp>
    </p:spTree>
    <p:extLst>
      <p:ext uri="{BB962C8B-B14F-4D97-AF65-F5344CB8AC3E}">
        <p14:creationId xmlns:p14="http://schemas.microsoft.com/office/powerpoint/2010/main" val="175571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B9B6-6058-4440-B4E8-FDF80BDB37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475060-5699-450E-870D-B099E17F04FC}"/>
              </a:ext>
            </a:extLst>
          </p:cNvPr>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B9665D-5575-4D21-8960-143B868F1DB0}"/>
              </a:ext>
            </a:extLst>
          </p:cNvPr>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AD399EB-5D0A-42D8-9297-9FA4AF3AF9E2}"/>
              </a:ext>
            </a:extLst>
          </p:cNvPr>
          <p:cNvSpPr>
            <a:spLocks noGrp="1"/>
          </p:cNvSpPr>
          <p:nvPr>
            <p:ph type="dt" sz="half" idx="10"/>
          </p:nvPr>
        </p:nvSpPr>
        <p:spPr/>
        <p:txBody>
          <a:bodyPr/>
          <a:lstStyle/>
          <a:p>
            <a:fld id="{C1EAF460-BA62-428C-ACDE-0BFC9DF2424B}" type="datetimeFigureOut">
              <a:rPr lang="en-GB" smtClean="0"/>
              <a:t>28/04/2020</a:t>
            </a:fld>
            <a:endParaRPr lang="en-GB"/>
          </a:p>
        </p:txBody>
      </p:sp>
      <p:sp>
        <p:nvSpPr>
          <p:cNvPr id="6" name="Footer Placeholder 5">
            <a:extLst>
              <a:ext uri="{FF2B5EF4-FFF2-40B4-BE49-F238E27FC236}">
                <a16:creationId xmlns:a16="http://schemas.microsoft.com/office/drawing/2014/main" id="{BC41AF3F-2AD3-45D4-9DB9-249686D770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A7346C-BBCE-420B-9AA0-A629B41DB230}"/>
              </a:ext>
            </a:extLst>
          </p:cNvPr>
          <p:cNvSpPr>
            <a:spLocks noGrp="1"/>
          </p:cNvSpPr>
          <p:nvPr>
            <p:ph type="sldNum" sz="quarter" idx="12"/>
          </p:nvPr>
        </p:nvSpPr>
        <p:spPr/>
        <p:txBody>
          <a:bodyPr/>
          <a:lstStyle/>
          <a:p>
            <a:fld id="{3EA9C4A9-2871-49BE-98ED-5DA0FB448EFC}" type="slidenum">
              <a:rPr lang="en-GB" smtClean="0"/>
              <a:t>‹#›</a:t>
            </a:fld>
            <a:endParaRPr lang="en-GB"/>
          </a:p>
        </p:txBody>
      </p:sp>
    </p:spTree>
    <p:extLst>
      <p:ext uri="{BB962C8B-B14F-4D97-AF65-F5344CB8AC3E}">
        <p14:creationId xmlns:p14="http://schemas.microsoft.com/office/powerpoint/2010/main" val="238578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4A89D-BD7F-4249-BE3A-F68EECFEB137}"/>
              </a:ext>
            </a:extLst>
          </p:cNvPr>
          <p:cNvSpPr>
            <a:spLocks noGrp="1"/>
          </p:cNvSpPr>
          <p:nvPr>
            <p:ph type="title"/>
          </p:nvPr>
        </p:nvSpPr>
        <p:spPr>
          <a:xfrm>
            <a:off x="839788" y="365126"/>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ED4F0A-46F9-4A54-AE54-A611165A792A}"/>
              </a:ext>
            </a:extLst>
          </p:cNvPr>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3D7E39-9F62-4116-876A-615D34F0AC22}"/>
              </a:ext>
            </a:extLst>
          </p:cNvPr>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1D784AB-00C8-45C8-8A94-39F352F7FF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AD205B-E327-4B9B-9899-4DEF3D35F0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13D386-CB3B-414B-BFBB-C6DD9BFD5E78}"/>
              </a:ext>
            </a:extLst>
          </p:cNvPr>
          <p:cNvSpPr>
            <a:spLocks noGrp="1"/>
          </p:cNvSpPr>
          <p:nvPr>
            <p:ph type="dt" sz="half" idx="10"/>
          </p:nvPr>
        </p:nvSpPr>
        <p:spPr/>
        <p:txBody>
          <a:bodyPr/>
          <a:lstStyle/>
          <a:p>
            <a:fld id="{C1EAF460-BA62-428C-ACDE-0BFC9DF2424B}" type="datetimeFigureOut">
              <a:rPr lang="en-GB" smtClean="0"/>
              <a:t>28/04/2020</a:t>
            </a:fld>
            <a:endParaRPr lang="en-GB"/>
          </a:p>
        </p:txBody>
      </p:sp>
      <p:sp>
        <p:nvSpPr>
          <p:cNvPr id="8" name="Footer Placeholder 7">
            <a:extLst>
              <a:ext uri="{FF2B5EF4-FFF2-40B4-BE49-F238E27FC236}">
                <a16:creationId xmlns:a16="http://schemas.microsoft.com/office/drawing/2014/main" id="{AFC55E02-9980-46E0-880C-C5EB6143BD7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8161D4C-01FD-4F06-BE69-EEFEDFA4183C}"/>
              </a:ext>
            </a:extLst>
          </p:cNvPr>
          <p:cNvSpPr>
            <a:spLocks noGrp="1"/>
          </p:cNvSpPr>
          <p:nvPr>
            <p:ph type="sldNum" sz="quarter" idx="12"/>
          </p:nvPr>
        </p:nvSpPr>
        <p:spPr/>
        <p:txBody>
          <a:bodyPr/>
          <a:lstStyle/>
          <a:p>
            <a:fld id="{3EA9C4A9-2871-49BE-98ED-5DA0FB448EFC}" type="slidenum">
              <a:rPr lang="en-GB" smtClean="0"/>
              <a:t>‹#›</a:t>
            </a:fld>
            <a:endParaRPr lang="en-GB"/>
          </a:p>
        </p:txBody>
      </p:sp>
    </p:spTree>
    <p:extLst>
      <p:ext uri="{BB962C8B-B14F-4D97-AF65-F5344CB8AC3E}">
        <p14:creationId xmlns:p14="http://schemas.microsoft.com/office/powerpoint/2010/main" val="2961048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552B-3649-4971-A052-F6A9E1A0DA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4A2E570-7241-4ECA-88C2-ED61154D49B5}"/>
              </a:ext>
            </a:extLst>
          </p:cNvPr>
          <p:cNvSpPr>
            <a:spLocks noGrp="1"/>
          </p:cNvSpPr>
          <p:nvPr>
            <p:ph type="dt" sz="half" idx="10"/>
          </p:nvPr>
        </p:nvSpPr>
        <p:spPr/>
        <p:txBody>
          <a:bodyPr/>
          <a:lstStyle/>
          <a:p>
            <a:fld id="{C1EAF460-BA62-428C-ACDE-0BFC9DF2424B}" type="datetimeFigureOut">
              <a:rPr lang="en-GB" smtClean="0"/>
              <a:t>28/04/2020</a:t>
            </a:fld>
            <a:endParaRPr lang="en-GB"/>
          </a:p>
        </p:txBody>
      </p:sp>
      <p:sp>
        <p:nvSpPr>
          <p:cNvPr id="4" name="Footer Placeholder 3">
            <a:extLst>
              <a:ext uri="{FF2B5EF4-FFF2-40B4-BE49-F238E27FC236}">
                <a16:creationId xmlns:a16="http://schemas.microsoft.com/office/drawing/2014/main" id="{6A05EC1F-9F82-4CF2-8807-920C06443B9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E848BD-89CE-4C6C-8191-A3ED7C181A1F}"/>
              </a:ext>
            </a:extLst>
          </p:cNvPr>
          <p:cNvSpPr>
            <a:spLocks noGrp="1"/>
          </p:cNvSpPr>
          <p:nvPr>
            <p:ph type="sldNum" sz="quarter" idx="12"/>
          </p:nvPr>
        </p:nvSpPr>
        <p:spPr/>
        <p:txBody>
          <a:bodyPr/>
          <a:lstStyle/>
          <a:p>
            <a:fld id="{3EA9C4A9-2871-49BE-98ED-5DA0FB448EFC}" type="slidenum">
              <a:rPr lang="en-GB" smtClean="0"/>
              <a:t>‹#›</a:t>
            </a:fld>
            <a:endParaRPr lang="en-GB"/>
          </a:p>
        </p:txBody>
      </p:sp>
    </p:spTree>
    <p:extLst>
      <p:ext uri="{BB962C8B-B14F-4D97-AF65-F5344CB8AC3E}">
        <p14:creationId xmlns:p14="http://schemas.microsoft.com/office/powerpoint/2010/main" val="77474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BFE7FC-243E-47B2-9858-4EF539AA65E0}"/>
              </a:ext>
            </a:extLst>
          </p:cNvPr>
          <p:cNvSpPr>
            <a:spLocks noGrp="1"/>
          </p:cNvSpPr>
          <p:nvPr>
            <p:ph type="dt" sz="half" idx="10"/>
          </p:nvPr>
        </p:nvSpPr>
        <p:spPr/>
        <p:txBody>
          <a:bodyPr/>
          <a:lstStyle/>
          <a:p>
            <a:fld id="{C1EAF460-BA62-428C-ACDE-0BFC9DF2424B}" type="datetimeFigureOut">
              <a:rPr lang="en-GB" smtClean="0"/>
              <a:t>28/04/2020</a:t>
            </a:fld>
            <a:endParaRPr lang="en-GB"/>
          </a:p>
        </p:txBody>
      </p:sp>
      <p:sp>
        <p:nvSpPr>
          <p:cNvPr id="3" name="Footer Placeholder 2">
            <a:extLst>
              <a:ext uri="{FF2B5EF4-FFF2-40B4-BE49-F238E27FC236}">
                <a16:creationId xmlns:a16="http://schemas.microsoft.com/office/drawing/2014/main" id="{1E045179-A2B4-4B3C-BA8D-5CE1AB2363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0C75CC-FED5-462D-86EF-3EE9456B53EC}"/>
              </a:ext>
            </a:extLst>
          </p:cNvPr>
          <p:cNvSpPr>
            <a:spLocks noGrp="1"/>
          </p:cNvSpPr>
          <p:nvPr>
            <p:ph type="sldNum" sz="quarter" idx="12"/>
          </p:nvPr>
        </p:nvSpPr>
        <p:spPr/>
        <p:txBody>
          <a:bodyPr/>
          <a:lstStyle/>
          <a:p>
            <a:fld id="{3EA9C4A9-2871-49BE-98ED-5DA0FB448EFC}" type="slidenum">
              <a:rPr lang="en-GB" smtClean="0"/>
              <a:t>‹#›</a:t>
            </a:fld>
            <a:endParaRPr lang="en-GB"/>
          </a:p>
        </p:txBody>
      </p:sp>
    </p:spTree>
    <p:extLst>
      <p:ext uri="{BB962C8B-B14F-4D97-AF65-F5344CB8AC3E}">
        <p14:creationId xmlns:p14="http://schemas.microsoft.com/office/powerpoint/2010/main" val="3346668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60CCF-D9CE-4CCA-ACEA-CE57FBA66348}"/>
              </a:ext>
            </a:extLst>
          </p:cNvPr>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7D517E-3B40-4B38-BA91-499F0474E945}"/>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2E3A9B0-1E75-4B2D-9F6E-DE83882435C2}"/>
              </a:ext>
            </a:extLst>
          </p:cNvPr>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54FAF8-6031-46C8-AABD-DF69CEEF96A0}"/>
              </a:ext>
            </a:extLst>
          </p:cNvPr>
          <p:cNvSpPr>
            <a:spLocks noGrp="1"/>
          </p:cNvSpPr>
          <p:nvPr>
            <p:ph type="dt" sz="half" idx="10"/>
          </p:nvPr>
        </p:nvSpPr>
        <p:spPr/>
        <p:txBody>
          <a:bodyPr/>
          <a:lstStyle/>
          <a:p>
            <a:fld id="{C1EAF460-BA62-428C-ACDE-0BFC9DF2424B}" type="datetimeFigureOut">
              <a:rPr lang="en-GB" smtClean="0"/>
              <a:t>28/04/2020</a:t>
            </a:fld>
            <a:endParaRPr lang="en-GB"/>
          </a:p>
        </p:txBody>
      </p:sp>
      <p:sp>
        <p:nvSpPr>
          <p:cNvPr id="6" name="Footer Placeholder 5">
            <a:extLst>
              <a:ext uri="{FF2B5EF4-FFF2-40B4-BE49-F238E27FC236}">
                <a16:creationId xmlns:a16="http://schemas.microsoft.com/office/drawing/2014/main" id="{B4DFD8C9-CFF7-48CE-9707-84C56DA2AE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DC723C-ED98-4C29-90C1-B89DE028FFFA}"/>
              </a:ext>
            </a:extLst>
          </p:cNvPr>
          <p:cNvSpPr>
            <a:spLocks noGrp="1"/>
          </p:cNvSpPr>
          <p:nvPr>
            <p:ph type="sldNum" sz="quarter" idx="12"/>
          </p:nvPr>
        </p:nvSpPr>
        <p:spPr/>
        <p:txBody>
          <a:bodyPr/>
          <a:lstStyle/>
          <a:p>
            <a:fld id="{3EA9C4A9-2871-49BE-98ED-5DA0FB448EFC}" type="slidenum">
              <a:rPr lang="en-GB" smtClean="0"/>
              <a:t>‹#›</a:t>
            </a:fld>
            <a:endParaRPr lang="en-GB"/>
          </a:p>
        </p:txBody>
      </p:sp>
    </p:spTree>
    <p:extLst>
      <p:ext uri="{BB962C8B-B14F-4D97-AF65-F5344CB8AC3E}">
        <p14:creationId xmlns:p14="http://schemas.microsoft.com/office/powerpoint/2010/main" val="848019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BBD8C-0D32-4F4B-BFA6-2CDF6140AFDA}"/>
              </a:ext>
            </a:extLst>
          </p:cNvPr>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10715B-0CEF-47CA-9C13-ED83D407DA58}"/>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366F8E0-2048-41CF-9B93-7817099CED5C}"/>
              </a:ext>
            </a:extLst>
          </p:cNvPr>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629989-801C-4DC2-B149-A7767A30BA5A}"/>
              </a:ext>
            </a:extLst>
          </p:cNvPr>
          <p:cNvSpPr>
            <a:spLocks noGrp="1"/>
          </p:cNvSpPr>
          <p:nvPr>
            <p:ph type="dt" sz="half" idx="10"/>
          </p:nvPr>
        </p:nvSpPr>
        <p:spPr/>
        <p:txBody>
          <a:bodyPr/>
          <a:lstStyle/>
          <a:p>
            <a:fld id="{C1EAF460-BA62-428C-ACDE-0BFC9DF2424B}" type="datetimeFigureOut">
              <a:rPr lang="en-GB" smtClean="0"/>
              <a:t>28/04/2020</a:t>
            </a:fld>
            <a:endParaRPr lang="en-GB"/>
          </a:p>
        </p:txBody>
      </p:sp>
      <p:sp>
        <p:nvSpPr>
          <p:cNvPr id="6" name="Footer Placeholder 5">
            <a:extLst>
              <a:ext uri="{FF2B5EF4-FFF2-40B4-BE49-F238E27FC236}">
                <a16:creationId xmlns:a16="http://schemas.microsoft.com/office/drawing/2014/main" id="{D5280403-D867-45F0-959B-B5C05BAD2B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B1992A-F6D9-421A-9F18-70338AB4A24E}"/>
              </a:ext>
            </a:extLst>
          </p:cNvPr>
          <p:cNvSpPr>
            <a:spLocks noGrp="1"/>
          </p:cNvSpPr>
          <p:nvPr>
            <p:ph type="sldNum" sz="quarter" idx="12"/>
          </p:nvPr>
        </p:nvSpPr>
        <p:spPr/>
        <p:txBody>
          <a:bodyPr/>
          <a:lstStyle/>
          <a:p>
            <a:fld id="{3EA9C4A9-2871-49BE-98ED-5DA0FB448EFC}" type="slidenum">
              <a:rPr lang="en-GB" smtClean="0"/>
              <a:t>‹#›</a:t>
            </a:fld>
            <a:endParaRPr lang="en-GB"/>
          </a:p>
        </p:txBody>
      </p:sp>
    </p:spTree>
    <p:extLst>
      <p:ext uri="{BB962C8B-B14F-4D97-AF65-F5344CB8AC3E}">
        <p14:creationId xmlns:p14="http://schemas.microsoft.com/office/powerpoint/2010/main" val="2246544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CD4E64-7F41-4628-A05D-5F19C1786F02}"/>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F689ED-5966-49C6-B495-28790B285301}"/>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56E58A-EF08-4E66-869E-9FFC198C38B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AF460-BA62-428C-ACDE-0BFC9DF2424B}" type="datetimeFigureOut">
              <a:rPr lang="en-GB" smtClean="0"/>
              <a:t>28/04/2020</a:t>
            </a:fld>
            <a:endParaRPr lang="en-GB"/>
          </a:p>
        </p:txBody>
      </p:sp>
      <p:sp>
        <p:nvSpPr>
          <p:cNvPr id="5" name="Footer Placeholder 4">
            <a:extLst>
              <a:ext uri="{FF2B5EF4-FFF2-40B4-BE49-F238E27FC236}">
                <a16:creationId xmlns:a16="http://schemas.microsoft.com/office/drawing/2014/main" id="{C9A67247-DFA0-4484-A46B-FC671C1BD045}"/>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AF09E35-DA2F-4A15-9D5C-CB3D822EE583}"/>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9C4A9-2871-49BE-98ED-5DA0FB448EFC}" type="slidenum">
              <a:rPr lang="en-GB" smtClean="0"/>
              <a:t>‹#›</a:t>
            </a:fld>
            <a:endParaRPr lang="en-GB"/>
          </a:p>
        </p:txBody>
      </p:sp>
    </p:spTree>
    <p:extLst>
      <p:ext uri="{BB962C8B-B14F-4D97-AF65-F5344CB8AC3E}">
        <p14:creationId xmlns:p14="http://schemas.microsoft.com/office/powerpoint/2010/main" val="1626377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twitter.com/SSNAPaudit" TargetMode="External"/><Relationship Id="rId5" Type="http://schemas.openxmlformats.org/officeDocument/2006/relationships/hyperlink" Target="https://ssnap.zendesk.com/" TargetMode="External"/><Relationship Id="rId4" Type="http://schemas.openxmlformats.org/officeDocument/2006/relationships/hyperlink" Target="mailto:ssnap@kcl.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55B5E50-37AE-4DD3-B682-A10FC13F805B}"/>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948612" y="2323322"/>
            <a:ext cx="10808164" cy="2211356"/>
          </a:xfrm>
          <a:prstGeom prst="rect">
            <a:avLst/>
          </a:prstGeom>
        </p:spPr>
      </p:pic>
      <p:pic>
        <p:nvPicPr>
          <p:cNvPr id="6" name="Picture 5" descr="A close up of a logo&#10;&#10;Description automatically generated">
            <a:extLst>
              <a:ext uri="{FF2B5EF4-FFF2-40B4-BE49-F238E27FC236}">
                <a16:creationId xmlns:a16="http://schemas.microsoft.com/office/drawing/2014/main" id="{CEC4CEF0-12AE-4F18-9146-9F629B83F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92" y="205159"/>
            <a:ext cx="1536440" cy="314358"/>
          </a:xfrm>
          <a:prstGeom prst="rect">
            <a:avLst/>
          </a:prstGeom>
        </p:spPr>
      </p:pic>
      <p:sp>
        <p:nvSpPr>
          <p:cNvPr id="2" name="TextBox 1">
            <a:extLst>
              <a:ext uri="{FF2B5EF4-FFF2-40B4-BE49-F238E27FC236}">
                <a16:creationId xmlns:a16="http://schemas.microsoft.com/office/drawing/2014/main" id="{4363FEC7-95C4-49A2-BE67-82627C057A2D}"/>
              </a:ext>
            </a:extLst>
          </p:cNvPr>
          <p:cNvSpPr txBox="1"/>
          <p:nvPr/>
        </p:nvSpPr>
        <p:spPr>
          <a:xfrm>
            <a:off x="1797803" y="836646"/>
            <a:ext cx="8596394" cy="584775"/>
          </a:xfrm>
          <a:prstGeom prst="rect">
            <a:avLst/>
          </a:prstGeom>
          <a:noFill/>
        </p:spPr>
        <p:txBody>
          <a:bodyPr wrap="square" rtlCol="0">
            <a:spAutoFit/>
          </a:bodyPr>
          <a:lstStyle/>
          <a:p>
            <a:pPr algn="ctr"/>
            <a:r>
              <a:rPr lang="en-GB" sz="3200" dirty="0"/>
              <a:t>SSNAP data collection during Covid-19</a:t>
            </a:r>
          </a:p>
        </p:txBody>
      </p:sp>
      <p:sp>
        <p:nvSpPr>
          <p:cNvPr id="8" name="TextBox 7">
            <a:extLst>
              <a:ext uri="{FF2B5EF4-FFF2-40B4-BE49-F238E27FC236}">
                <a16:creationId xmlns:a16="http://schemas.microsoft.com/office/drawing/2014/main" id="{A14A6C54-6DC9-43F5-9EA9-DD7B4434CF76}"/>
              </a:ext>
            </a:extLst>
          </p:cNvPr>
          <p:cNvSpPr txBox="1"/>
          <p:nvPr/>
        </p:nvSpPr>
        <p:spPr>
          <a:xfrm>
            <a:off x="953781" y="2175939"/>
            <a:ext cx="8962109" cy="523220"/>
          </a:xfrm>
          <a:prstGeom prst="rect">
            <a:avLst/>
          </a:prstGeom>
          <a:noFill/>
        </p:spPr>
        <p:txBody>
          <a:bodyPr wrap="square" rtlCol="0">
            <a:spAutoFit/>
          </a:bodyPr>
          <a:lstStyle/>
          <a:p>
            <a:r>
              <a:rPr lang="en-GB" sz="2800" dirty="0"/>
              <a:t>1- What does the minimum dataset cover?</a:t>
            </a:r>
          </a:p>
        </p:txBody>
      </p:sp>
      <p:sp>
        <p:nvSpPr>
          <p:cNvPr id="9" name="TextBox 8">
            <a:extLst>
              <a:ext uri="{FF2B5EF4-FFF2-40B4-BE49-F238E27FC236}">
                <a16:creationId xmlns:a16="http://schemas.microsoft.com/office/drawing/2014/main" id="{8567B44B-6D71-43E6-99A0-7F520A1C68B8}"/>
              </a:ext>
            </a:extLst>
          </p:cNvPr>
          <p:cNvSpPr txBox="1"/>
          <p:nvPr/>
        </p:nvSpPr>
        <p:spPr>
          <a:xfrm>
            <a:off x="953780" y="2793864"/>
            <a:ext cx="5226834" cy="523220"/>
          </a:xfrm>
          <a:prstGeom prst="rect">
            <a:avLst/>
          </a:prstGeom>
          <a:noFill/>
        </p:spPr>
        <p:txBody>
          <a:bodyPr wrap="square" rtlCol="0">
            <a:spAutoFit/>
          </a:bodyPr>
          <a:lstStyle/>
          <a:p>
            <a:r>
              <a:rPr lang="en-GB" sz="2800" dirty="0"/>
              <a:t>2- How to register/access</a:t>
            </a:r>
          </a:p>
        </p:txBody>
      </p:sp>
      <p:sp>
        <p:nvSpPr>
          <p:cNvPr id="10" name="TextBox 9">
            <a:extLst>
              <a:ext uri="{FF2B5EF4-FFF2-40B4-BE49-F238E27FC236}">
                <a16:creationId xmlns:a16="http://schemas.microsoft.com/office/drawing/2014/main" id="{21780FBB-74F1-4A1E-A4AC-49FC0D6DB4B3}"/>
              </a:ext>
            </a:extLst>
          </p:cNvPr>
          <p:cNvSpPr txBox="1"/>
          <p:nvPr/>
        </p:nvSpPr>
        <p:spPr>
          <a:xfrm>
            <a:off x="953780" y="3411789"/>
            <a:ext cx="4096738" cy="523220"/>
          </a:xfrm>
          <a:prstGeom prst="rect">
            <a:avLst/>
          </a:prstGeom>
          <a:noFill/>
        </p:spPr>
        <p:txBody>
          <a:bodyPr wrap="square" rtlCol="0">
            <a:spAutoFit/>
          </a:bodyPr>
          <a:lstStyle/>
          <a:p>
            <a:r>
              <a:rPr lang="en-GB" sz="2800" dirty="0"/>
              <a:t>3- Key things to note</a:t>
            </a:r>
          </a:p>
        </p:txBody>
      </p:sp>
      <p:sp>
        <p:nvSpPr>
          <p:cNvPr id="11" name="TextBox 10">
            <a:extLst>
              <a:ext uri="{FF2B5EF4-FFF2-40B4-BE49-F238E27FC236}">
                <a16:creationId xmlns:a16="http://schemas.microsoft.com/office/drawing/2014/main" id="{7754D8CC-893D-4C43-836B-142AB881B121}"/>
              </a:ext>
            </a:extLst>
          </p:cNvPr>
          <p:cNvSpPr txBox="1"/>
          <p:nvPr/>
        </p:nvSpPr>
        <p:spPr>
          <a:xfrm>
            <a:off x="953781" y="4012500"/>
            <a:ext cx="6205657" cy="523220"/>
          </a:xfrm>
          <a:prstGeom prst="rect">
            <a:avLst/>
          </a:prstGeom>
          <a:noFill/>
        </p:spPr>
        <p:txBody>
          <a:bodyPr wrap="square" rtlCol="0">
            <a:spAutoFit/>
          </a:bodyPr>
          <a:lstStyle/>
          <a:p>
            <a:r>
              <a:rPr lang="en-GB" sz="2800" dirty="0"/>
              <a:t>4- Why continuing to collect data</a:t>
            </a:r>
          </a:p>
        </p:txBody>
      </p:sp>
      <p:sp>
        <p:nvSpPr>
          <p:cNvPr id="12" name="TextBox 11">
            <a:extLst>
              <a:ext uri="{FF2B5EF4-FFF2-40B4-BE49-F238E27FC236}">
                <a16:creationId xmlns:a16="http://schemas.microsoft.com/office/drawing/2014/main" id="{81A0D410-EDF3-4D3C-9579-0A8232A8B252}"/>
              </a:ext>
            </a:extLst>
          </p:cNvPr>
          <p:cNvSpPr txBox="1"/>
          <p:nvPr/>
        </p:nvSpPr>
        <p:spPr>
          <a:xfrm>
            <a:off x="953780" y="4603777"/>
            <a:ext cx="6205657" cy="523220"/>
          </a:xfrm>
          <a:prstGeom prst="rect">
            <a:avLst/>
          </a:prstGeom>
          <a:noFill/>
        </p:spPr>
        <p:txBody>
          <a:bodyPr wrap="square" rtlCol="0">
            <a:spAutoFit/>
          </a:bodyPr>
          <a:lstStyle/>
          <a:p>
            <a:r>
              <a:rPr lang="en-GB" sz="2800" dirty="0"/>
              <a:t>5- Q&amp;A</a:t>
            </a:r>
          </a:p>
        </p:txBody>
      </p:sp>
    </p:spTree>
    <p:extLst>
      <p:ext uri="{BB962C8B-B14F-4D97-AF65-F5344CB8AC3E}">
        <p14:creationId xmlns:p14="http://schemas.microsoft.com/office/powerpoint/2010/main" val="47166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CEC4CEF0-12AE-4F18-9146-9F629B83F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92" y="205159"/>
            <a:ext cx="1536440" cy="314358"/>
          </a:xfrm>
          <a:prstGeom prst="rect">
            <a:avLst/>
          </a:prstGeom>
        </p:spPr>
      </p:pic>
      <p:pic>
        <p:nvPicPr>
          <p:cNvPr id="3" name="Picture 2">
            <a:extLst>
              <a:ext uri="{FF2B5EF4-FFF2-40B4-BE49-F238E27FC236}">
                <a16:creationId xmlns:a16="http://schemas.microsoft.com/office/drawing/2014/main" id="{2D8FE0C5-C143-4F0E-8364-6318020DD238}"/>
              </a:ext>
            </a:extLst>
          </p:cNvPr>
          <p:cNvPicPr>
            <a:picLocks noChangeAspect="1"/>
          </p:cNvPicPr>
          <p:nvPr/>
        </p:nvPicPr>
        <p:blipFill rotWithShape="1">
          <a:blip r:embed="rId4"/>
          <a:srcRect l="7143" t="34067" r="6547" b="14903"/>
          <a:stretch/>
        </p:blipFill>
        <p:spPr>
          <a:xfrm>
            <a:off x="252963" y="1698172"/>
            <a:ext cx="11832757" cy="3933372"/>
          </a:xfrm>
          <a:prstGeom prst="rect">
            <a:avLst/>
          </a:prstGeom>
        </p:spPr>
      </p:pic>
    </p:spTree>
    <p:extLst>
      <p:ext uri="{BB962C8B-B14F-4D97-AF65-F5344CB8AC3E}">
        <p14:creationId xmlns:p14="http://schemas.microsoft.com/office/powerpoint/2010/main" val="4111529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55B5E50-37AE-4DD3-B682-A10FC13F805B}"/>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948612" y="2323322"/>
            <a:ext cx="10808164" cy="2211356"/>
          </a:xfrm>
          <a:prstGeom prst="rect">
            <a:avLst/>
          </a:prstGeom>
        </p:spPr>
      </p:pic>
      <p:pic>
        <p:nvPicPr>
          <p:cNvPr id="6" name="Picture 5" descr="A close up of a logo&#10;&#10;Description automatically generated">
            <a:extLst>
              <a:ext uri="{FF2B5EF4-FFF2-40B4-BE49-F238E27FC236}">
                <a16:creationId xmlns:a16="http://schemas.microsoft.com/office/drawing/2014/main" id="{CEC4CEF0-12AE-4F18-9146-9F629B83F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92" y="205159"/>
            <a:ext cx="1536440" cy="314358"/>
          </a:xfrm>
          <a:prstGeom prst="rect">
            <a:avLst/>
          </a:prstGeom>
        </p:spPr>
      </p:pic>
      <p:sp>
        <p:nvSpPr>
          <p:cNvPr id="2" name="TextBox 1">
            <a:extLst>
              <a:ext uri="{FF2B5EF4-FFF2-40B4-BE49-F238E27FC236}">
                <a16:creationId xmlns:a16="http://schemas.microsoft.com/office/drawing/2014/main" id="{4363FEC7-95C4-49A2-BE67-82627C057A2D}"/>
              </a:ext>
            </a:extLst>
          </p:cNvPr>
          <p:cNvSpPr txBox="1"/>
          <p:nvPr/>
        </p:nvSpPr>
        <p:spPr>
          <a:xfrm>
            <a:off x="1797803" y="622054"/>
            <a:ext cx="8596394" cy="584775"/>
          </a:xfrm>
          <a:prstGeom prst="rect">
            <a:avLst/>
          </a:prstGeom>
          <a:noFill/>
        </p:spPr>
        <p:txBody>
          <a:bodyPr wrap="square" rtlCol="0">
            <a:spAutoFit/>
          </a:bodyPr>
          <a:lstStyle/>
          <a:p>
            <a:pPr algn="ctr"/>
            <a:r>
              <a:rPr lang="en-GB" sz="3200" dirty="0">
                <a:effectLst>
                  <a:outerShdw blurRad="38100" dist="38100" dir="2700000" algn="tl">
                    <a:srgbClr val="000000">
                      <a:alpha val="43137"/>
                    </a:srgbClr>
                  </a:outerShdw>
                </a:effectLst>
              </a:rPr>
              <a:t>REGISTRATION &amp; ACCESS</a:t>
            </a:r>
          </a:p>
        </p:txBody>
      </p:sp>
      <p:sp>
        <p:nvSpPr>
          <p:cNvPr id="11" name="TextBox 10">
            <a:extLst>
              <a:ext uri="{FF2B5EF4-FFF2-40B4-BE49-F238E27FC236}">
                <a16:creationId xmlns:a16="http://schemas.microsoft.com/office/drawing/2014/main" id="{435603EF-AF4D-477B-B8DC-257012748C74}"/>
              </a:ext>
            </a:extLst>
          </p:cNvPr>
          <p:cNvSpPr txBox="1"/>
          <p:nvPr/>
        </p:nvSpPr>
        <p:spPr>
          <a:xfrm>
            <a:off x="1644614" y="1287406"/>
            <a:ext cx="10294776" cy="584775"/>
          </a:xfrm>
          <a:prstGeom prst="rect">
            <a:avLst/>
          </a:prstGeom>
          <a:noFill/>
        </p:spPr>
        <p:txBody>
          <a:bodyPr wrap="square" rtlCol="0">
            <a:spAutoFit/>
          </a:bodyPr>
          <a:lstStyle/>
          <a:p>
            <a:r>
              <a:rPr lang="en-GB" sz="3200" dirty="0"/>
              <a:t>Leads and second leads of Routinely Admitting Teams.</a:t>
            </a:r>
          </a:p>
        </p:txBody>
      </p:sp>
      <p:pic>
        <p:nvPicPr>
          <p:cNvPr id="5" name="Graphic 4" descr="Arrow Slight curve">
            <a:extLst>
              <a:ext uri="{FF2B5EF4-FFF2-40B4-BE49-F238E27FC236}">
                <a16:creationId xmlns:a16="http://schemas.microsoft.com/office/drawing/2014/main" id="{409B2C33-05B9-4862-838F-0C92EEF264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9389" y="1387859"/>
            <a:ext cx="457200" cy="457200"/>
          </a:xfrm>
          <a:prstGeom prst="rect">
            <a:avLst/>
          </a:prstGeom>
        </p:spPr>
      </p:pic>
      <p:pic>
        <p:nvPicPr>
          <p:cNvPr id="14" name="Graphic 13" descr="Arrow Slight curve">
            <a:extLst>
              <a:ext uri="{FF2B5EF4-FFF2-40B4-BE49-F238E27FC236}">
                <a16:creationId xmlns:a16="http://schemas.microsoft.com/office/drawing/2014/main" id="{49C7C5D4-85EC-413C-B8BD-32B2A1BAA0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9389" y="2213069"/>
            <a:ext cx="457200" cy="457200"/>
          </a:xfrm>
          <a:prstGeom prst="rect">
            <a:avLst/>
          </a:prstGeom>
        </p:spPr>
      </p:pic>
      <p:sp>
        <p:nvSpPr>
          <p:cNvPr id="15" name="TextBox 14">
            <a:extLst>
              <a:ext uri="{FF2B5EF4-FFF2-40B4-BE49-F238E27FC236}">
                <a16:creationId xmlns:a16="http://schemas.microsoft.com/office/drawing/2014/main" id="{0495AFE6-CA73-4109-97E7-41048E8EDBC5}"/>
              </a:ext>
            </a:extLst>
          </p:cNvPr>
          <p:cNvSpPr txBox="1"/>
          <p:nvPr/>
        </p:nvSpPr>
        <p:spPr>
          <a:xfrm>
            <a:off x="1661535" y="2092243"/>
            <a:ext cx="10294776" cy="1077218"/>
          </a:xfrm>
          <a:prstGeom prst="rect">
            <a:avLst/>
          </a:prstGeom>
          <a:noFill/>
        </p:spPr>
        <p:txBody>
          <a:bodyPr wrap="square" rtlCol="0">
            <a:spAutoFit/>
          </a:bodyPr>
          <a:lstStyle/>
          <a:p>
            <a:r>
              <a:rPr lang="en-GB" sz="3200" dirty="0"/>
              <a:t>No need to adhere the new team to the current SSNAP configuration. </a:t>
            </a:r>
          </a:p>
        </p:txBody>
      </p:sp>
      <p:pic>
        <p:nvPicPr>
          <p:cNvPr id="8" name="Picture 7" descr="A screenshot of a cell phone&#10;&#10;Description automatically generated">
            <a:extLst>
              <a:ext uri="{FF2B5EF4-FFF2-40B4-BE49-F238E27FC236}">
                <a16:creationId xmlns:a16="http://schemas.microsoft.com/office/drawing/2014/main" id="{0A1FB047-F28F-4DED-943C-BCDA6B2EB4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9389" y="3448550"/>
            <a:ext cx="10397393" cy="3219791"/>
          </a:xfrm>
          <a:prstGeom prst="rect">
            <a:avLst/>
          </a:prstGeom>
        </p:spPr>
      </p:pic>
    </p:spTree>
    <p:extLst>
      <p:ext uri="{BB962C8B-B14F-4D97-AF65-F5344CB8AC3E}">
        <p14:creationId xmlns:p14="http://schemas.microsoft.com/office/powerpoint/2010/main" val="904230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CEC4CEF0-12AE-4F18-9146-9F629B83F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92" y="205159"/>
            <a:ext cx="1536440" cy="314358"/>
          </a:xfrm>
          <a:prstGeom prst="rect">
            <a:avLst/>
          </a:prstGeom>
        </p:spPr>
      </p:pic>
      <p:sp>
        <p:nvSpPr>
          <p:cNvPr id="2" name="TextBox 1">
            <a:extLst>
              <a:ext uri="{FF2B5EF4-FFF2-40B4-BE49-F238E27FC236}">
                <a16:creationId xmlns:a16="http://schemas.microsoft.com/office/drawing/2014/main" id="{4363FEC7-95C4-49A2-BE67-82627C057A2D}"/>
              </a:ext>
            </a:extLst>
          </p:cNvPr>
          <p:cNvSpPr txBox="1"/>
          <p:nvPr/>
        </p:nvSpPr>
        <p:spPr>
          <a:xfrm>
            <a:off x="1797803" y="622054"/>
            <a:ext cx="8596394" cy="584775"/>
          </a:xfrm>
          <a:prstGeom prst="rect">
            <a:avLst/>
          </a:prstGeom>
          <a:noFill/>
        </p:spPr>
        <p:txBody>
          <a:bodyPr wrap="square" rtlCol="0">
            <a:spAutoFit/>
          </a:bodyPr>
          <a:lstStyle/>
          <a:p>
            <a:pPr algn="ctr"/>
            <a:r>
              <a:rPr lang="en-GB" sz="3200" dirty="0">
                <a:effectLst>
                  <a:outerShdw blurRad="38100" dist="38100" dir="2700000" algn="tl">
                    <a:srgbClr val="000000">
                      <a:alpha val="43137"/>
                    </a:srgbClr>
                  </a:outerShdw>
                </a:effectLst>
              </a:rPr>
              <a:t>REGISTRATION &amp; ACCESS</a:t>
            </a:r>
          </a:p>
        </p:txBody>
      </p:sp>
      <p:pic>
        <p:nvPicPr>
          <p:cNvPr id="7" name="Picture 6" descr="A screenshot of a cell phone&#10;&#10;Description automatically generated">
            <a:extLst>
              <a:ext uri="{FF2B5EF4-FFF2-40B4-BE49-F238E27FC236}">
                <a16:creationId xmlns:a16="http://schemas.microsoft.com/office/drawing/2014/main" id="{9FEDC1EB-B07E-49AA-8043-E594E2308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9751" y="1351942"/>
            <a:ext cx="7452498" cy="5302459"/>
          </a:xfrm>
          <a:prstGeom prst="rect">
            <a:avLst/>
          </a:prstGeom>
        </p:spPr>
      </p:pic>
    </p:spTree>
    <p:extLst>
      <p:ext uri="{BB962C8B-B14F-4D97-AF65-F5344CB8AC3E}">
        <p14:creationId xmlns:p14="http://schemas.microsoft.com/office/powerpoint/2010/main" val="1302486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55B5E50-37AE-4DD3-B682-A10FC13F805B}"/>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948612" y="2323322"/>
            <a:ext cx="10808164" cy="2211356"/>
          </a:xfrm>
          <a:prstGeom prst="rect">
            <a:avLst/>
          </a:prstGeom>
        </p:spPr>
      </p:pic>
      <p:pic>
        <p:nvPicPr>
          <p:cNvPr id="6" name="Picture 5" descr="A close up of a logo&#10;&#10;Description automatically generated">
            <a:extLst>
              <a:ext uri="{FF2B5EF4-FFF2-40B4-BE49-F238E27FC236}">
                <a16:creationId xmlns:a16="http://schemas.microsoft.com/office/drawing/2014/main" id="{CEC4CEF0-12AE-4F18-9146-9F629B83F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92" y="205159"/>
            <a:ext cx="1536440" cy="314358"/>
          </a:xfrm>
          <a:prstGeom prst="rect">
            <a:avLst/>
          </a:prstGeom>
        </p:spPr>
      </p:pic>
      <p:sp>
        <p:nvSpPr>
          <p:cNvPr id="2" name="TextBox 1">
            <a:extLst>
              <a:ext uri="{FF2B5EF4-FFF2-40B4-BE49-F238E27FC236}">
                <a16:creationId xmlns:a16="http://schemas.microsoft.com/office/drawing/2014/main" id="{4363FEC7-95C4-49A2-BE67-82627C057A2D}"/>
              </a:ext>
            </a:extLst>
          </p:cNvPr>
          <p:cNvSpPr txBox="1"/>
          <p:nvPr/>
        </p:nvSpPr>
        <p:spPr>
          <a:xfrm>
            <a:off x="1797803" y="622054"/>
            <a:ext cx="8596394" cy="584775"/>
          </a:xfrm>
          <a:prstGeom prst="rect">
            <a:avLst/>
          </a:prstGeom>
          <a:noFill/>
        </p:spPr>
        <p:txBody>
          <a:bodyPr wrap="square" rtlCol="0">
            <a:spAutoFit/>
          </a:bodyPr>
          <a:lstStyle/>
          <a:p>
            <a:pPr algn="ctr"/>
            <a:r>
              <a:rPr lang="en-GB" sz="3200" dirty="0">
                <a:effectLst>
                  <a:outerShdw blurRad="38100" dist="38100" dir="2700000" algn="tl">
                    <a:srgbClr val="000000">
                      <a:alpha val="43137"/>
                    </a:srgbClr>
                  </a:outerShdw>
                </a:effectLst>
              </a:rPr>
              <a:t>REGISTRATION &amp; ACCESS</a:t>
            </a:r>
          </a:p>
        </p:txBody>
      </p:sp>
      <p:pic>
        <p:nvPicPr>
          <p:cNvPr id="10" name="Picture 9" descr="A screenshot of a social media post&#10;&#10;Description automatically generated">
            <a:extLst>
              <a:ext uri="{FF2B5EF4-FFF2-40B4-BE49-F238E27FC236}">
                <a16:creationId xmlns:a16="http://schemas.microsoft.com/office/drawing/2014/main" id="{3145DD4A-4359-421F-A02E-9B379D709A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637" y="1440798"/>
            <a:ext cx="11544893" cy="4940554"/>
          </a:xfrm>
          <a:prstGeom prst="rect">
            <a:avLst/>
          </a:prstGeom>
        </p:spPr>
      </p:pic>
    </p:spTree>
    <p:extLst>
      <p:ext uri="{BB962C8B-B14F-4D97-AF65-F5344CB8AC3E}">
        <p14:creationId xmlns:p14="http://schemas.microsoft.com/office/powerpoint/2010/main" val="321152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55B5E50-37AE-4DD3-B682-A10FC13F805B}"/>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948612" y="2323322"/>
            <a:ext cx="10808164" cy="2211356"/>
          </a:xfrm>
          <a:prstGeom prst="rect">
            <a:avLst/>
          </a:prstGeom>
        </p:spPr>
      </p:pic>
      <p:pic>
        <p:nvPicPr>
          <p:cNvPr id="6" name="Picture 5" descr="A close up of a logo&#10;&#10;Description automatically generated">
            <a:extLst>
              <a:ext uri="{FF2B5EF4-FFF2-40B4-BE49-F238E27FC236}">
                <a16:creationId xmlns:a16="http://schemas.microsoft.com/office/drawing/2014/main" id="{CEC4CEF0-12AE-4F18-9146-9F629B83F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92" y="205159"/>
            <a:ext cx="1536440" cy="314358"/>
          </a:xfrm>
          <a:prstGeom prst="rect">
            <a:avLst/>
          </a:prstGeom>
        </p:spPr>
      </p:pic>
      <p:sp>
        <p:nvSpPr>
          <p:cNvPr id="2" name="TextBox 1">
            <a:extLst>
              <a:ext uri="{FF2B5EF4-FFF2-40B4-BE49-F238E27FC236}">
                <a16:creationId xmlns:a16="http://schemas.microsoft.com/office/drawing/2014/main" id="{4363FEC7-95C4-49A2-BE67-82627C057A2D}"/>
              </a:ext>
            </a:extLst>
          </p:cNvPr>
          <p:cNvSpPr txBox="1"/>
          <p:nvPr/>
        </p:nvSpPr>
        <p:spPr>
          <a:xfrm>
            <a:off x="1797803" y="947522"/>
            <a:ext cx="8596394" cy="584775"/>
          </a:xfrm>
          <a:prstGeom prst="rect">
            <a:avLst/>
          </a:prstGeom>
          <a:noFill/>
        </p:spPr>
        <p:txBody>
          <a:bodyPr wrap="square" rtlCol="0">
            <a:spAutoFit/>
          </a:bodyPr>
          <a:lstStyle/>
          <a:p>
            <a:pPr algn="ctr"/>
            <a:r>
              <a:rPr lang="en-GB" sz="3200" dirty="0">
                <a:effectLst>
                  <a:outerShdw blurRad="38100" dist="38100" dir="2700000" algn="tl">
                    <a:srgbClr val="000000">
                      <a:alpha val="43137"/>
                    </a:srgbClr>
                  </a:outerShdw>
                </a:effectLst>
              </a:rPr>
              <a:t>KEY THINGS TO NOTE</a:t>
            </a:r>
          </a:p>
        </p:txBody>
      </p:sp>
      <p:sp>
        <p:nvSpPr>
          <p:cNvPr id="9" name="TextBox 8">
            <a:extLst>
              <a:ext uri="{FF2B5EF4-FFF2-40B4-BE49-F238E27FC236}">
                <a16:creationId xmlns:a16="http://schemas.microsoft.com/office/drawing/2014/main" id="{DAC05333-B01C-460F-913A-9B44C2CCD575}"/>
              </a:ext>
            </a:extLst>
          </p:cNvPr>
          <p:cNvSpPr txBox="1"/>
          <p:nvPr/>
        </p:nvSpPr>
        <p:spPr>
          <a:xfrm>
            <a:off x="1462000" y="1951944"/>
            <a:ext cx="10294776" cy="584775"/>
          </a:xfrm>
          <a:prstGeom prst="rect">
            <a:avLst/>
          </a:prstGeom>
          <a:noFill/>
        </p:spPr>
        <p:txBody>
          <a:bodyPr wrap="square" rtlCol="0">
            <a:spAutoFit/>
          </a:bodyPr>
          <a:lstStyle/>
          <a:p>
            <a:r>
              <a:rPr lang="en-GB" sz="3200" dirty="0"/>
              <a:t>Records cannot be transferred to second teams.</a:t>
            </a:r>
          </a:p>
        </p:txBody>
      </p:sp>
      <p:sp>
        <p:nvSpPr>
          <p:cNvPr id="10" name="TextBox 9">
            <a:extLst>
              <a:ext uri="{FF2B5EF4-FFF2-40B4-BE49-F238E27FC236}">
                <a16:creationId xmlns:a16="http://schemas.microsoft.com/office/drawing/2014/main" id="{A43E0F6D-AED9-419A-A63B-C6E3F42F9254}"/>
              </a:ext>
            </a:extLst>
          </p:cNvPr>
          <p:cNvSpPr txBox="1"/>
          <p:nvPr/>
        </p:nvSpPr>
        <p:spPr>
          <a:xfrm>
            <a:off x="1462000" y="2873811"/>
            <a:ext cx="10294776" cy="584775"/>
          </a:xfrm>
          <a:prstGeom prst="rect">
            <a:avLst/>
          </a:prstGeom>
          <a:noFill/>
        </p:spPr>
        <p:txBody>
          <a:bodyPr wrap="square" rtlCol="0">
            <a:spAutoFit/>
          </a:bodyPr>
          <a:lstStyle/>
          <a:p>
            <a:r>
              <a:rPr lang="en-GB" sz="3200" dirty="0"/>
              <a:t>Full completion in order to lock.</a:t>
            </a:r>
          </a:p>
        </p:txBody>
      </p:sp>
      <p:sp>
        <p:nvSpPr>
          <p:cNvPr id="12" name="TextBox 11">
            <a:extLst>
              <a:ext uri="{FF2B5EF4-FFF2-40B4-BE49-F238E27FC236}">
                <a16:creationId xmlns:a16="http://schemas.microsoft.com/office/drawing/2014/main" id="{B67EBF9B-FE89-4518-B06F-BEE4F7DB73E3}"/>
              </a:ext>
            </a:extLst>
          </p:cNvPr>
          <p:cNvSpPr txBox="1"/>
          <p:nvPr/>
        </p:nvSpPr>
        <p:spPr>
          <a:xfrm>
            <a:off x="1462000" y="3878233"/>
            <a:ext cx="10294776" cy="1077218"/>
          </a:xfrm>
          <a:prstGeom prst="rect">
            <a:avLst/>
          </a:prstGeom>
          <a:noFill/>
        </p:spPr>
        <p:txBody>
          <a:bodyPr wrap="square" rtlCol="0">
            <a:spAutoFit/>
          </a:bodyPr>
          <a:lstStyle/>
          <a:p>
            <a:r>
              <a:rPr lang="en-GB" sz="3200" dirty="0"/>
              <a:t>More “not known” options enabling teams to enter only the amount of data they are able to. </a:t>
            </a:r>
          </a:p>
        </p:txBody>
      </p:sp>
      <p:sp>
        <p:nvSpPr>
          <p:cNvPr id="13" name="TextBox 12">
            <a:extLst>
              <a:ext uri="{FF2B5EF4-FFF2-40B4-BE49-F238E27FC236}">
                <a16:creationId xmlns:a16="http://schemas.microsoft.com/office/drawing/2014/main" id="{CE8CD994-AE05-4F3B-8B02-DAE94B7F9785}"/>
              </a:ext>
            </a:extLst>
          </p:cNvPr>
          <p:cNvSpPr txBox="1"/>
          <p:nvPr/>
        </p:nvSpPr>
        <p:spPr>
          <a:xfrm>
            <a:off x="1462000" y="5374148"/>
            <a:ext cx="10294776" cy="1077218"/>
          </a:xfrm>
          <a:prstGeom prst="rect">
            <a:avLst/>
          </a:prstGeom>
          <a:noFill/>
        </p:spPr>
        <p:txBody>
          <a:bodyPr wrap="square" rtlCol="0">
            <a:spAutoFit/>
          </a:bodyPr>
          <a:lstStyle/>
          <a:p>
            <a:r>
              <a:rPr lang="en-GB" sz="3200" dirty="0"/>
              <a:t>Normal dataset available for teams who wish to enter full data.</a:t>
            </a:r>
          </a:p>
        </p:txBody>
      </p:sp>
      <p:sp>
        <p:nvSpPr>
          <p:cNvPr id="3" name="Star: 5 Points 2">
            <a:extLst>
              <a:ext uri="{FF2B5EF4-FFF2-40B4-BE49-F238E27FC236}">
                <a16:creationId xmlns:a16="http://schemas.microsoft.com/office/drawing/2014/main" id="{E5F45E58-037B-48FC-AFF0-77C8A8BF5B7B}"/>
              </a:ext>
            </a:extLst>
          </p:cNvPr>
          <p:cNvSpPr/>
          <p:nvPr/>
        </p:nvSpPr>
        <p:spPr>
          <a:xfrm>
            <a:off x="1108021" y="2122711"/>
            <a:ext cx="284129" cy="243239"/>
          </a:xfrm>
          <a:prstGeom prst="star5">
            <a:avLst/>
          </a:prstGeom>
          <a:solidFill>
            <a:srgbClr val="FF0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tar: 5 Points 15">
            <a:extLst>
              <a:ext uri="{FF2B5EF4-FFF2-40B4-BE49-F238E27FC236}">
                <a16:creationId xmlns:a16="http://schemas.microsoft.com/office/drawing/2014/main" id="{D01A132E-B37E-48A4-8D3F-82F3F927B895}"/>
              </a:ext>
            </a:extLst>
          </p:cNvPr>
          <p:cNvSpPr/>
          <p:nvPr/>
        </p:nvSpPr>
        <p:spPr>
          <a:xfrm>
            <a:off x="1108021" y="3047355"/>
            <a:ext cx="284129" cy="243239"/>
          </a:xfrm>
          <a:prstGeom prst="star5">
            <a:avLst/>
          </a:prstGeom>
          <a:solidFill>
            <a:srgbClr val="FF0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tar: 5 Points 16">
            <a:extLst>
              <a:ext uri="{FF2B5EF4-FFF2-40B4-BE49-F238E27FC236}">
                <a16:creationId xmlns:a16="http://schemas.microsoft.com/office/drawing/2014/main" id="{10660034-70BC-4077-8F9A-4EC06FD0D42B}"/>
              </a:ext>
            </a:extLst>
          </p:cNvPr>
          <p:cNvSpPr/>
          <p:nvPr/>
        </p:nvSpPr>
        <p:spPr>
          <a:xfrm>
            <a:off x="1108021" y="4048135"/>
            <a:ext cx="284129" cy="243239"/>
          </a:xfrm>
          <a:prstGeom prst="star5">
            <a:avLst/>
          </a:prstGeom>
          <a:solidFill>
            <a:srgbClr val="FF0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tar: 5 Points 17">
            <a:extLst>
              <a:ext uri="{FF2B5EF4-FFF2-40B4-BE49-F238E27FC236}">
                <a16:creationId xmlns:a16="http://schemas.microsoft.com/office/drawing/2014/main" id="{376CA85F-8A63-40EC-BF9F-71176293B907}"/>
              </a:ext>
            </a:extLst>
          </p:cNvPr>
          <p:cNvSpPr/>
          <p:nvPr/>
        </p:nvSpPr>
        <p:spPr>
          <a:xfrm>
            <a:off x="1108021" y="5549255"/>
            <a:ext cx="284129" cy="243239"/>
          </a:xfrm>
          <a:prstGeom prst="star5">
            <a:avLst/>
          </a:prstGeom>
          <a:solidFill>
            <a:srgbClr val="FF0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282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55B5E50-37AE-4DD3-B682-A10FC13F805B}"/>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948612" y="2323322"/>
            <a:ext cx="10808164" cy="2211356"/>
          </a:xfrm>
          <a:prstGeom prst="rect">
            <a:avLst/>
          </a:prstGeom>
        </p:spPr>
      </p:pic>
      <p:pic>
        <p:nvPicPr>
          <p:cNvPr id="6" name="Picture 5" descr="A close up of a logo&#10;&#10;Description automatically generated">
            <a:extLst>
              <a:ext uri="{FF2B5EF4-FFF2-40B4-BE49-F238E27FC236}">
                <a16:creationId xmlns:a16="http://schemas.microsoft.com/office/drawing/2014/main" id="{CEC4CEF0-12AE-4F18-9146-9F629B83F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92" y="205159"/>
            <a:ext cx="1536440" cy="314358"/>
          </a:xfrm>
          <a:prstGeom prst="rect">
            <a:avLst/>
          </a:prstGeom>
        </p:spPr>
      </p:pic>
      <p:sp>
        <p:nvSpPr>
          <p:cNvPr id="2" name="TextBox 1">
            <a:extLst>
              <a:ext uri="{FF2B5EF4-FFF2-40B4-BE49-F238E27FC236}">
                <a16:creationId xmlns:a16="http://schemas.microsoft.com/office/drawing/2014/main" id="{4363FEC7-95C4-49A2-BE67-82627C057A2D}"/>
              </a:ext>
            </a:extLst>
          </p:cNvPr>
          <p:cNvSpPr txBox="1"/>
          <p:nvPr/>
        </p:nvSpPr>
        <p:spPr>
          <a:xfrm>
            <a:off x="1797803" y="947522"/>
            <a:ext cx="8596394" cy="584775"/>
          </a:xfrm>
          <a:prstGeom prst="rect">
            <a:avLst/>
          </a:prstGeom>
          <a:noFill/>
        </p:spPr>
        <p:txBody>
          <a:bodyPr wrap="square" rtlCol="0">
            <a:spAutoFit/>
          </a:bodyPr>
          <a:lstStyle/>
          <a:p>
            <a:pPr algn="ctr"/>
            <a:r>
              <a:rPr lang="en-GB" sz="3200" dirty="0">
                <a:effectLst>
                  <a:outerShdw blurRad="38100" dist="38100" dir="2700000" algn="tl">
                    <a:srgbClr val="000000">
                      <a:alpha val="43137"/>
                    </a:srgbClr>
                  </a:outerShdw>
                </a:effectLst>
              </a:rPr>
              <a:t>WHY CONTINUE TO COLLECT DATA?</a:t>
            </a:r>
          </a:p>
        </p:txBody>
      </p:sp>
      <p:sp>
        <p:nvSpPr>
          <p:cNvPr id="7" name="Content Placeholder 2">
            <a:extLst>
              <a:ext uri="{FF2B5EF4-FFF2-40B4-BE49-F238E27FC236}">
                <a16:creationId xmlns:a16="http://schemas.microsoft.com/office/drawing/2014/main" id="{56DC6EA5-6015-4C38-A4BB-FA5C143C2776}"/>
              </a:ext>
            </a:extLst>
          </p:cNvPr>
          <p:cNvSpPr>
            <a:spLocks noGrp="1"/>
          </p:cNvSpPr>
          <p:nvPr>
            <p:ph idx="1"/>
          </p:nvPr>
        </p:nvSpPr>
        <p:spPr>
          <a:xfrm>
            <a:off x="838200" y="1593153"/>
            <a:ext cx="10515600" cy="5148612"/>
          </a:xfrm>
        </p:spPr>
        <p:txBody>
          <a:bodyPr>
            <a:normAutofit fontScale="77500" lnSpcReduction="20000"/>
          </a:bodyPr>
          <a:lstStyle/>
          <a:p>
            <a:pPr>
              <a:lnSpc>
                <a:spcPct val="120000"/>
              </a:lnSpc>
              <a:spcBef>
                <a:spcPts val="800"/>
              </a:spcBef>
              <a:spcAft>
                <a:spcPts val="500"/>
              </a:spcAft>
            </a:pPr>
            <a:r>
              <a:rPr lang="en-US" sz="4100" dirty="0"/>
              <a:t>Vital that we understand the impact of COVID-19 pandemic on stroke care</a:t>
            </a:r>
          </a:p>
          <a:p>
            <a:pPr lvl="1">
              <a:lnSpc>
                <a:spcPct val="120000"/>
              </a:lnSpc>
              <a:spcBef>
                <a:spcPts val="800"/>
              </a:spcBef>
              <a:spcAft>
                <a:spcPts val="600"/>
              </a:spcAft>
            </a:pPr>
            <a:r>
              <a:rPr lang="en-US" sz="3400" dirty="0"/>
              <a:t>It appears that the number of admissions has reduced. Why?</a:t>
            </a:r>
          </a:p>
          <a:p>
            <a:pPr lvl="1">
              <a:lnSpc>
                <a:spcPct val="120000"/>
              </a:lnSpc>
              <a:spcBef>
                <a:spcPts val="800"/>
              </a:spcBef>
              <a:spcAft>
                <a:spcPts val="600"/>
              </a:spcAft>
            </a:pPr>
            <a:r>
              <a:rPr lang="en-US" sz="3400" dirty="0"/>
              <a:t>Is it only severe stroke patients being admitted?</a:t>
            </a:r>
          </a:p>
          <a:p>
            <a:pPr lvl="1">
              <a:lnSpc>
                <a:spcPct val="120000"/>
              </a:lnSpc>
              <a:spcBef>
                <a:spcPts val="800"/>
              </a:spcBef>
              <a:spcAft>
                <a:spcPts val="600"/>
              </a:spcAft>
            </a:pPr>
            <a:r>
              <a:rPr lang="en-US" sz="3400" dirty="0"/>
              <a:t>Has specialist stroke care been sacrificed to deal with the COVID patients?</a:t>
            </a:r>
          </a:p>
          <a:p>
            <a:pPr lvl="1">
              <a:lnSpc>
                <a:spcPct val="120000"/>
              </a:lnSpc>
              <a:spcBef>
                <a:spcPts val="800"/>
              </a:spcBef>
              <a:spcAft>
                <a:spcPts val="600"/>
              </a:spcAft>
            </a:pPr>
            <a:r>
              <a:rPr lang="en-US" sz="3400" dirty="0"/>
              <a:t>If so what impact has that had on stroke processes of care and outcomes?</a:t>
            </a:r>
          </a:p>
          <a:p>
            <a:pPr lvl="1">
              <a:lnSpc>
                <a:spcPct val="120000"/>
              </a:lnSpc>
              <a:spcBef>
                <a:spcPts val="800"/>
              </a:spcBef>
              <a:spcAft>
                <a:spcPts val="600"/>
              </a:spcAft>
            </a:pPr>
            <a:r>
              <a:rPr lang="en-US" sz="3400" dirty="0"/>
              <a:t>What lessons can we learn from the present crisis to help develop robust stroke services for the future?</a:t>
            </a:r>
          </a:p>
        </p:txBody>
      </p:sp>
    </p:spTree>
    <p:extLst>
      <p:ext uri="{BB962C8B-B14F-4D97-AF65-F5344CB8AC3E}">
        <p14:creationId xmlns:p14="http://schemas.microsoft.com/office/powerpoint/2010/main" val="582863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55B5E50-37AE-4DD3-B682-A10FC13F805B}"/>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948612" y="2323322"/>
            <a:ext cx="10808164" cy="2211356"/>
          </a:xfrm>
          <a:prstGeom prst="rect">
            <a:avLst/>
          </a:prstGeom>
        </p:spPr>
      </p:pic>
      <p:pic>
        <p:nvPicPr>
          <p:cNvPr id="6" name="Picture 5" descr="A close up of a logo&#10;&#10;Description automatically generated">
            <a:extLst>
              <a:ext uri="{FF2B5EF4-FFF2-40B4-BE49-F238E27FC236}">
                <a16:creationId xmlns:a16="http://schemas.microsoft.com/office/drawing/2014/main" id="{CEC4CEF0-12AE-4F18-9146-9F629B83F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92" y="205159"/>
            <a:ext cx="1536440" cy="314358"/>
          </a:xfrm>
          <a:prstGeom prst="rect">
            <a:avLst/>
          </a:prstGeom>
        </p:spPr>
      </p:pic>
      <p:sp>
        <p:nvSpPr>
          <p:cNvPr id="2" name="TextBox 1">
            <a:extLst>
              <a:ext uri="{FF2B5EF4-FFF2-40B4-BE49-F238E27FC236}">
                <a16:creationId xmlns:a16="http://schemas.microsoft.com/office/drawing/2014/main" id="{4363FEC7-95C4-49A2-BE67-82627C057A2D}"/>
              </a:ext>
            </a:extLst>
          </p:cNvPr>
          <p:cNvSpPr txBox="1"/>
          <p:nvPr/>
        </p:nvSpPr>
        <p:spPr>
          <a:xfrm>
            <a:off x="1797803" y="947522"/>
            <a:ext cx="8596394" cy="584775"/>
          </a:xfrm>
          <a:prstGeom prst="rect">
            <a:avLst/>
          </a:prstGeom>
          <a:noFill/>
        </p:spPr>
        <p:txBody>
          <a:bodyPr wrap="square" rtlCol="0">
            <a:spAutoFit/>
          </a:bodyPr>
          <a:lstStyle/>
          <a:p>
            <a:pPr algn="ctr"/>
            <a:r>
              <a:rPr lang="en-GB" sz="3200" dirty="0">
                <a:effectLst>
                  <a:outerShdw blurRad="38100" dist="38100" dir="2700000" algn="tl">
                    <a:srgbClr val="000000">
                      <a:alpha val="43137"/>
                    </a:srgbClr>
                  </a:outerShdw>
                </a:effectLst>
              </a:rPr>
              <a:t>HOW WILL THE DATA BE USED?</a:t>
            </a:r>
          </a:p>
        </p:txBody>
      </p:sp>
      <p:sp>
        <p:nvSpPr>
          <p:cNvPr id="8" name="Content Placeholder 2">
            <a:extLst>
              <a:ext uri="{FF2B5EF4-FFF2-40B4-BE49-F238E27FC236}">
                <a16:creationId xmlns:a16="http://schemas.microsoft.com/office/drawing/2014/main" id="{8FAC4587-4F27-4FF6-B159-1184253E5389}"/>
              </a:ext>
            </a:extLst>
          </p:cNvPr>
          <p:cNvSpPr>
            <a:spLocks noGrp="1"/>
          </p:cNvSpPr>
          <p:nvPr>
            <p:ph idx="1"/>
          </p:nvPr>
        </p:nvSpPr>
        <p:spPr>
          <a:xfrm>
            <a:off x="838200" y="1825624"/>
            <a:ext cx="10515600" cy="4827217"/>
          </a:xfrm>
        </p:spPr>
        <p:txBody>
          <a:bodyPr>
            <a:normAutofit fontScale="85000" lnSpcReduction="20000"/>
          </a:bodyPr>
          <a:lstStyle/>
          <a:p>
            <a:pPr>
              <a:lnSpc>
                <a:spcPct val="120000"/>
              </a:lnSpc>
              <a:spcBef>
                <a:spcPts val="600"/>
              </a:spcBef>
              <a:spcAft>
                <a:spcPts val="500"/>
              </a:spcAft>
            </a:pPr>
            <a:r>
              <a:rPr lang="en-US" dirty="0"/>
              <a:t>Reporting will depend on the quantity and quality of data submitted</a:t>
            </a:r>
          </a:p>
          <a:p>
            <a:pPr>
              <a:lnSpc>
                <a:spcPct val="120000"/>
              </a:lnSpc>
              <a:spcBef>
                <a:spcPts val="600"/>
              </a:spcBef>
              <a:spcAft>
                <a:spcPts val="500"/>
              </a:spcAft>
            </a:pPr>
            <a:r>
              <a:rPr lang="en-US" dirty="0"/>
              <a:t>Internally within NHSE/I to help manage health care during the crisis. Will work with NHS Digital and the SUS team to combine SSNAP data with routine data to get the best idea of current services</a:t>
            </a:r>
          </a:p>
          <a:p>
            <a:pPr>
              <a:lnSpc>
                <a:spcPct val="120000"/>
              </a:lnSpc>
              <a:spcBef>
                <a:spcPts val="600"/>
              </a:spcBef>
              <a:spcAft>
                <a:spcPts val="500"/>
              </a:spcAft>
            </a:pPr>
            <a:r>
              <a:rPr lang="en-US" dirty="0"/>
              <a:t>Monthly spreadsheets aback to trusts submitting data if more than 10 cases over the month</a:t>
            </a:r>
          </a:p>
          <a:p>
            <a:pPr>
              <a:lnSpc>
                <a:spcPct val="120000"/>
              </a:lnSpc>
              <a:spcBef>
                <a:spcPts val="600"/>
              </a:spcBef>
              <a:spcAft>
                <a:spcPts val="500"/>
              </a:spcAft>
            </a:pPr>
            <a:r>
              <a:rPr lang="en-US" dirty="0"/>
              <a:t>Quarterly reports (depending on amount of data we have) just on the items in minimum data set whether submitted through the full dataset website or the short version. We will hope to be able to use the full data in due course for those continuing to use it</a:t>
            </a:r>
          </a:p>
          <a:p>
            <a:pPr>
              <a:lnSpc>
                <a:spcPct val="120000"/>
              </a:lnSpc>
              <a:spcBef>
                <a:spcPts val="600"/>
              </a:spcBef>
              <a:spcAft>
                <a:spcPts val="500"/>
              </a:spcAft>
            </a:pPr>
            <a:r>
              <a:rPr lang="en-US" dirty="0"/>
              <a:t>No scoring and probably no trust level public reporting during the crisis</a:t>
            </a:r>
          </a:p>
          <a:p>
            <a:pPr>
              <a:lnSpc>
                <a:spcPct val="120000"/>
              </a:lnSpc>
              <a:spcBef>
                <a:spcPts val="600"/>
              </a:spcBef>
              <a:spcAft>
                <a:spcPts val="500"/>
              </a:spcAft>
            </a:pPr>
            <a:endParaRPr lang="en-US" dirty="0"/>
          </a:p>
        </p:txBody>
      </p:sp>
    </p:spTree>
    <p:extLst>
      <p:ext uri="{BB962C8B-B14F-4D97-AF65-F5344CB8AC3E}">
        <p14:creationId xmlns:p14="http://schemas.microsoft.com/office/powerpoint/2010/main" val="3891431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3D731BA5-3640-4E60-B81A-D0384C4C3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92" y="205159"/>
            <a:ext cx="1536440" cy="314358"/>
          </a:xfrm>
          <a:prstGeom prst="rect">
            <a:avLst/>
          </a:prstGeom>
        </p:spPr>
      </p:pic>
      <p:pic>
        <p:nvPicPr>
          <p:cNvPr id="13" name="Picture 12" descr="A close up of a logo&#10;&#10;Description automatically generated">
            <a:extLst>
              <a:ext uri="{FF2B5EF4-FFF2-40B4-BE49-F238E27FC236}">
                <a16:creationId xmlns:a16="http://schemas.microsoft.com/office/drawing/2014/main" id="{D900E758-192A-43F9-837C-0C65A072F2DB}"/>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948612" y="2323322"/>
            <a:ext cx="10808164" cy="2211356"/>
          </a:xfrm>
          <a:prstGeom prst="rect">
            <a:avLst/>
          </a:prstGeom>
        </p:spPr>
      </p:pic>
      <p:sp>
        <p:nvSpPr>
          <p:cNvPr id="2" name="TextBox 1">
            <a:extLst>
              <a:ext uri="{FF2B5EF4-FFF2-40B4-BE49-F238E27FC236}">
                <a16:creationId xmlns:a16="http://schemas.microsoft.com/office/drawing/2014/main" id="{2C815FC3-B5E6-4B8F-919A-373201DF1A9F}"/>
              </a:ext>
            </a:extLst>
          </p:cNvPr>
          <p:cNvSpPr txBox="1"/>
          <p:nvPr/>
        </p:nvSpPr>
        <p:spPr>
          <a:xfrm>
            <a:off x="2695094" y="981583"/>
            <a:ext cx="7315200" cy="584775"/>
          </a:xfrm>
          <a:prstGeom prst="rect">
            <a:avLst/>
          </a:prstGeom>
          <a:noFill/>
        </p:spPr>
        <p:txBody>
          <a:bodyPr wrap="square" rtlCol="0">
            <a:spAutoFit/>
          </a:bodyPr>
          <a:lstStyle/>
          <a:p>
            <a:pPr algn="ctr"/>
            <a:r>
              <a:rPr lang="en-GB" sz="3200" dirty="0">
                <a:effectLst>
                  <a:outerShdw blurRad="38100" dist="38100" dir="2700000" algn="tl">
                    <a:srgbClr val="000000">
                      <a:alpha val="43137"/>
                    </a:srgbClr>
                  </a:outerShdw>
                </a:effectLst>
              </a:rPr>
              <a:t>QUESTIONS AND ANSWERS</a:t>
            </a:r>
          </a:p>
        </p:txBody>
      </p:sp>
      <p:sp>
        <p:nvSpPr>
          <p:cNvPr id="5" name="Rectangle 4">
            <a:extLst>
              <a:ext uri="{FF2B5EF4-FFF2-40B4-BE49-F238E27FC236}">
                <a16:creationId xmlns:a16="http://schemas.microsoft.com/office/drawing/2014/main" id="{2758FB21-ED31-4A2D-BF2F-C387642BB5AA}"/>
              </a:ext>
            </a:extLst>
          </p:cNvPr>
          <p:cNvSpPr/>
          <p:nvPr/>
        </p:nvSpPr>
        <p:spPr>
          <a:xfrm>
            <a:off x="605732" y="3156068"/>
            <a:ext cx="10980533" cy="1077218"/>
          </a:xfrm>
          <a:prstGeom prst="rect">
            <a:avLst/>
          </a:prstGeom>
        </p:spPr>
        <p:txBody>
          <a:bodyPr wrap="square">
            <a:spAutoFit/>
          </a:bodyPr>
          <a:lstStyle/>
          <a:p>
            <a:pPr algn="just">
              <a:spcAft>
                <a:spcPts val="1200"/>
              </a:spcAft>
            </a:pPr>
            <a:r>
              <a:rPr lang="en-US" sz="3200" dirty="0">
                <a:solidFill>
                  <a:srgbClr val="000000"/>
                </a:solidFill>
                <a:latin typeface="Calibri" panose="020F0502020204030204" pitchFamily="34" charset="0"/>
                <a:ea typeface="MS Mincho" panose="02020609040205080304" pitchFamily="49" charset="-128"/>
                <a:cs typeface="Times Roman"/>
              </a:rPr>
              <a:t>If you would like to ask any questions, please use the </a:t>
            </a:r>
            <a:r>
              <a:rPr lang="en-US" sz="3200" dirty="0">
                <a:solidFill>
                  <a:srgbClr val="049FD9"/>
                </a:solidFill>
                <a:latin typeface="Calibri" panose="020F0502020204030204" pitchFamily="34" charset="0"/>
                <a:ea typeface="MS Mincho" panose="02020609040205080304" pitchFamily="49" charset="-128"/>
                <a:cs typeface="Times Roman"/>
              </a:rPr>
              <a:t>chat function </a:t>
            </a:r>
            <a:r>
              <a:rPr lang="en-US" sz="3200" dirty="0">
                <a:latin typeface="Calibri" panose="020F0502020204030204" pitchFamily="34" charset="0"/>
                <a:ea typeface="MS Mincho" panose="02020609040205080304" pitchFamily="49" charset="-128"/>
                <a:cs typeface="Times Roman"/>
              </a:rPr>
              <a:t>(you can find it at the bottom of your screen)</a:t>
            </a:r>
            <a:r>
              <a:rPr lang="en-US" sz="3200" dirty="0">
                <a:solidFill>
                  <a:srgbClr val="000000"/>
                </a:solidFill>
                <a:latin typeface="Calibri" panose="020F0502020204030204" pitchFamily="34" charset="0"/>
                <a:ea typeface="MS Mincho" panose="02020609040205080304" pitchFamily="49" charset="-128"/>
                <a:cs typeface="Times Roman"/>
              </a:rPr>
              <a:t>. </a:t>
            </a:r>
            <a:endParaRPr lang="en-GB" sz="3200" u="sng"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7" name="Picture 6">
            <a:extLst>
              <a:ext uri="{FF2B5EF4-FFF2-40B4-BE49-F238E27FC236}">
                <a16:creationId xmlns:a16="http://schemas.microsoft.com/office/drawing/2014/main" id="{652A43AD-7E5C-4DDB-935F-0E659B06DFC6}"/>
              </a:ext>
            </a:extLst>
          </p:cNvPr>
          <p:cNvPicPr>
            <a:picLocks noChangeAspect="1"/>
          </p:cNvPicPr>
          <p:nvPr/>
        </p:nvPicPr>
        <p:blipFill>
          <a:blip r:embed="rId4"/>
          <a:stretch>
            <a:fillRect/>
          </a:stretch>
        </p:blipFill>
        <p:spPr>
          <a:xfrm>
            <a:off x="4204506" y="4637679"/>
            <a:ext cx="4296375" cy="581106"/>
          </a:xfrm>
          <a:prstGeom prst="rect">
            <a:avLst/>
          </a:prstGeom>
        </p:spPr>
      </p:pic>
      <p:sp>
        <p:nvSpPr>
          <p:cNvPr id="16" name="Rectangle 15">
            <a:extLst>
              <a:ext uri="{FF2B5EF4-FFF2-40B4-BE49-F238E27FC236}">
                <a16:creationId xmlns:a16="http://schemas.microsoft.com/office/drawing/2014/main" id="{DCBF44E5-F258-4DCB-A754-34D5108FDA62}"/>
              </a:ext>
            </a:extLst>
          </p:cNvPr>
          <p:cNvSpPr/>
          <p:nvPr/>
        </p:nvSpPr>
        <p:spPr>
          <a:xfrm>
            <a:off x="605733" y="1975849"/>
            <a:ext cx="10980533" cy="1077218"/>
          </a:xfrm>
          <a:prstGeom prst="rect">
            <a:avLst/>
          </a:prstGeom>
        </p:spPr>
        <p:txBody>
          <a:bodyPr wrap="square">
            <a:spAutoFit/>
          </a:bodyPr>
          <a:lstStyle/>
          <a:p>
            <a:pPr algn="just">
              <a:spcAft>
                <a:spcPts val="1200"/>
              </a:spcAft>
            </a:pPr>
            <a:r>
              <a:rPr lang="en-US" sz="3200" dirty="0">
                <a:solidFill>
                  <a:srgbClr val="000000"/>
                </a:solidFill>
                <a:latin typeface="Calibri" panose="020F0502020204030204" pitchFamily="34" charset="0"/>
                <a:ea typeface="MS Mincho" panose="02020609040205080304" pitchFamily="49" charset="-128"/>
                <a:cs typeface="Times Roman"/>
              </a:rPr>
              <a:t>Please remember to keep yourself muted during the Q&amp;A session.</a:t>
            </a:r>
            <a:endParaRPr lang="en-GB" sz="3200" u="sng"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17" name="Oval 16">
            <a:extLst>
              <a:ext uri="{FF2B5EF4-FFF2-40B4-BE49-F238E27FC236}">
                <a16:creationId xmlns:a16="http://schemas.microsoft.com/office/drawing/2014/main" id="{E8F70907-8D5C-4404-B3E3-C3C4A612E744}"/>
              </a:ext>
            </a:extLst>
          </p:cNvPr>
          <p:cNvSpPr/>
          <p:nvPr/>
        </p:nvSpPr>
        <p:spPr>
          <a:xfrm>
            <a:off x="6505244" y="4534678"/>
            <a:ext cx="848140" cy="7798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4612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3D731BA5-3640-4E60-B81A-D0384C4C3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92" y="205159"/>
            <a:ext cx="1536440" cy="314358"/>
          </a:xfrm>
          <a:prstGeom prst="rect">
            <a:avLst/>
          </a:prstGeom>
        </p:spPr>
      </p:pic>
      <p:pic>
        <p:nvPicPr>
          <p:cNvPr id="13" name="Picture 12" descr="A close up of a logo&#10;&#10;Description automatically generated">
            <a:extLst>
              <a:ext uri="{FF2B5EF4-FFF2-40B4-BE49-F238E27FC236}">
                <a16:creationId xmlns:a16="http://schemas.microsoft.com/office/drawing/2014/main" id="{D900E758-192A-43F9-837C-0C65A072F2DB}"/>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948612" y="2323322"/>
            <a:ext cx="10808164" cy="2211356"/>
          </a:xfrm>
          <a:prstGeom prst="rect">
            <a:avLst/>
          </a:prstGeom>
        </p:spPr>
      </p:pic>
      <p:sp>
        <p:nvSpPr>
          <p:cNvPr id="2" name="TextBox 1">
            <a:extLst>
              <a:ext uri="{FF2B5EF4-FFF2-40B4-BE49-F238E27FC236}">
                <a16:creationId xmlns:a16="http://schemas.microsoft.com/office/drawing/2014/main" id="{55DDF5B1-0A07-47B2-B744-BC671F52DFD8}"/>
              </a:ext>
            </a:extLst>
          </p:cNvPr>
          <p:cNvSpPr txBox="1"/>
          <p:nvPr/>
        </p:nvSpPr>
        <p:spPr>
          <a:xfrm>
            <a:off x="948612" y="1166842"/>
            <a:ext cx="10170368" cy="4524315"/>
          </a:xfrm>
          <a:prstGeom prst="rect">
            <a:avLst/>
          </a:prstGeom>
          <a:noFill/>
        </p:spPr>
        <p:txBody>
          <a:bodyPr wrap="square" rtlCol="0">
            <a:spAutoFit/>
          </a:bodyPr>
          <a:lstStyle/>
          <a:p>
            <a:r>
              <a:rPr lang="en-GB" sz="3200" dirty="0"/>
              <a:t>Thank you for attending the SSNAP </a:t>
            </a:r>
            <a:r>
              <a:rPr lang="en-GB" sz="3200" dirty="0" err="1"/>
              <a:t>Covid</a:t>
            </a:r>
            <a:r>
              <a:rPr lang="en-GB" sz="3200" dirty="0"/>
              <a:t> dataset Webinar. </a:t>
            </a:r>
          </a:p>
          <a:p>
            <a:endParaRPr lang="en-GB" sz="3200" dirty="0"/>
          </a:p>
          <a:p>
            <a:r>
              <a:rPr lang="en-GB" sz="3200" dirty="0"/>
              <a:t>If you would like to send us any comment remember you can do it by email to </a:t>
            </a:r>
            <a:r>
              <a:rPr lang="en-GB" sz="3200" dirty="0">
                <a:hlinkClick r:id="rId4"/>
              </a:rPr>
              <a:t>ssnap@kcl.ac.uk</a:t>
            </a:r>
            <a:endParaRPr lang="en-GB" sz="3200" dirty="0"/>
          </a:p>
          <a:p>
            <a:endParaRPr lang="en-GB" sz="3200" dirty="0"/>
          </a:p>
          <a:p>
            <a:r>
              <a:rPr lang="en-GB" sz="3200" dirty="0"/>
              <a:t>Remember you can find SSNAP </a:t>
            </a:r>
            <a:r>
              <a:rPr lang="en-GB" sz="3200" dirty="0" err="1"/>
              <a:t>Helpnotes</a:t>
            </a:r>
            <a:r>
              <a:rPr lang="en-GB" sz="3200" dirty="0"/>
              <a:t> and guidance going to </a:t>
            </a:r>
            <a:r>
              <a:rPr lang="en-GB" sz="3200" dirty="0">
                <a:hlinkClick r:id="rId5"/>
              </a:rPr>
              <a:t>https://ssnap.zendesk.com/</a:t>
            </a:r>
            <a:endParaRPr lang="en-GB" sz="3200" dirty="0"/>
          </a:p>
          <a:p>
            <a:endParaRPr lang="en-GB" sz="3200" dirty="0"/>
          </a:p>
          <a:p>
            <a:r>
              <a:rPr lang="en-GB" sz="3200" dirty="0"/>
              <a:t>Follow us on Twitter </a:t>
            </a:r>
            <a:r>
              <a:rPr lang="en-GB" sz="3200" dirty="0">
                <a:sym typeface="Wingdings" panose="05000000000000000000" pitchFamily="2" charset="2"/>
              </a:rPr>
              <a:t></a:t>
            </a:r>
            <a:r>
              <a:rPr lang="en-GB" sz="3200" dirty="0"/>
              <a:t> </a:t>
            </a:r>
            <a:r>
              <a:rPr lang="en-GB" sz="3200" dirty="0">
                <a:hlinkClick r:id="rId6"/>
              </a:rPr>
              <a:t>@</a:t>
            </a:r>
            <a:r>
              <a:rPr lang="en-GB" sz="3200" dirty="0" err="1">
                <a:hlinkClick r:id="rId6"/>
              </a:rPr>
              <a:t>SSNAPaudit</a:t>
            </a:r>
            <a:endParaRPr lang="en-GB" sz="3200" dirty="0"/>
          </a:p>
        </p:txBody>
      </p:sp>
    </p:spTree>
    <p:extLst>
      <p:ext uri="{BB962C8B-B14F-4D97-AF65-F5344CB8AC3E}">
        <p14:creationId xmlns:p14="http://schemas.microsoft.com/office/powerpoint/2010/main" val="125356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55B5E50-37AE-4DD3-B682-A10FC13F805B}"/>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948612" y="2323322"/>
            <a:ext cx="10808164" cy="2211356"/>
          </a:xfrm>
          <a:prstGeom prst="rect">
            <a:avLst/>
          </a:prstGeom>
        </p:spPr>
      </p:pic>
      <p:pic>
        <p:nvPicPr>
          <p:cNvPr id="6" name="Picture 5" descr="A close up of a logo&#10;&#10;Description automatically generated">
            <a:extLst>
              <a:ext uri="{FF2B5EF4-FFF2-40B4-BE49-F238E27FC236}">
                <a16:creationId xmlns:a16="http://schemas.microsoft.com/office/drawing/2014/main" id="{CEC4CEF0-12AE-4F18-9146-9F629B83F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92" y="205159"/>
            <a:ext cx="1536440" cy="314358"/>
          </a:xfrm>
          <a:prstGeom prst="rect">
            <a:avLst/>
          </a:prstGeom>
        </p:spPr>
      </p:pic>
      <p:sp>
        <p:nvSpPr>
          <p:cNvPr id="13" name="TextBox 12">
            <a:extLst>
              <a:ext uri="{FF2B5EF4-FFF2-40B4-BE49-F238E27FC236}">
                <a16:creationId xmlns:a16="http://schemas.microsoft.com/office/drawing/2014/main" id="{E756FEA8-6794-499F-B07A-8E28C1A4934A}"/>
              </a:ext>
            </a:extLst>
          </p:cNvPr>
          <p:cNvSpPr txBox="1"/>
          <p:nvPr/>
        </p:nvSpPr>
        <p:spPr>
          <a:xfrm>
            <a:off x="1716832" y="3136612"/>
            <a:ext cx="8596394" cy="584775"/>
          </a:xfrm>
          <a:prstGeom prst="rect">
            <a:avLst/>
          </a:prstGeom>
          <a:noFill/>
        </p:spPr>
        <p:txBody>
          <a:bodyPr wrap="square" rtlCol="0">
            <a:spAutoFit/>
          </a:bodyPr>
          <a:lstStyle/>
          <a:p>
            <a:pPr algn="ctr"/>
            <a:r>
              <a:rPr lang="en-GB" sz="3200" dirty="0">
                <a:effectLst>
                  <a:outerShdw blurRad="38100" dist="38100" dir="2700000" algn="tl">
                    <a:srgbClr val="000000">
                      <a:alpha val="43137"/>
                    </a:srgbClr>
                  </a:outerShdw>
                </a:effectLst>
              </a:rPr>
              <a:t>WHAT DOES THE MINIMUM DATASET COVER?</a:t>
            </a:r>
          </a:p>
        </p:txBody>
      </p:sp>
    </p:spTree>
    <p:extLst>
      <p:ext uri="{BB962C8B-B14F-4D97-AF65-F5344CB8AC3E}">
        <p14:creationId xmlns:p14="http://schemas.microsoft.com/office/powerpoint/2010/main" val="348675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55B5E50-37AE-4DD3-B682-A10FC13F805B}"/>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948612" y="2323322"/>
            <a:ext cx="10808164" cy="2211356"/>
          </a:xfrm>
          <a:prstGeom prst="rect">
            <a:avLst/>
          </a:prstGeom>
        </p:spPr>
      </p:pic>
      <p:pic>
        <p:nvPicPr>
          <p:cNvPr id="6" name="Picture 5" descr="A close up of a logo&#10;&#10;Description automatically generated">
            <a:extLst>
              <a:ext uri="{FF2B5EF4-FFF2-40B4-BE49-F238E27FC236}">
                <a16:creationId xmlns:a16="http://schemas.microsoft.com/office/drawing/2014/main" id="{CEC4CEF0-12AE-4F18-9146-9F629B83F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92" y="205159"/>
            <a:ext cx="1536440" cy="314358"/>
          </a:xfrm>
          <a:prstGeom prst="rect">
            <a:avLst/>
          </a:prstGeom>
        </p:spPr>
      </p:pic>
      <p:sp>
        <p:nvSpPr>
          <p:cNvPr id="2" name="TextBox 1">
            <a:extLst>
              <a:ext uri="{FF2B5EF4-FFF2-40B4-BE49-F238E27FC236}">
                <a16:creationId xmlns:a16="http://schemas.microsoft.com/office/drawing/2014/main" id="{4363FEC7-95C4-49A2-BE67-82627C057A2D}"/>
              </a:ext>
            </a:extLst>
          </p:cNvPr>
          <p:cNvSpPr txBox="1"/>
          <p:nvPr/>
        </p:nvSpPr>
        <p:spPr>
          <a:xfrm>
            <a:off x="1797803" y="389585"/>
            <a:ext cx="8596394" cy="584775"/>
          </a:xfrm>
          <a:prstGeom prst="rect">
            <a:avLst/>
          </a:prstGeom>
          <a:noFill/>
        </p:spPr>
        <p:txBody>
          <a:bodyPr wrap="square" rtlCol="0">
            <a:spAutoFit/>
          </a:bodyPr>
          <a:lstStyle/>
          <a:p>
            <a:pPr algn="ctr"/>
            <a:r>
              <a:rPr lang="en-GB" sz="3200" dirty="0">
                <a:effectLst>
                  <a:outerShdw blurRad="38100" dist="38100" dir="2700000" algn="tl">
                    <a:srgbClr val="000000">
                      <a:alpha val="43137"/>
                    </a:srgbClr>
                  </a:outerShdw>
                </a:effectLst>
              </a:rPr>
              <a:t>WHAT DOES THE MINIMUM DATASET COVER?</a:t>
            </a:r>
          </a:p>
        </p:txBody>
      </p:sp>
      <p:sp>
        <p:nvSpPr>
          <p:cNvPr id="13" name="TextBox 12">
            <a:extLst>
              <a:ext uri="{FF2B5EF4-FFF2-40B4-BE49-F238E27FC236}">
                <a16:creationId xmlns:a16="http://schemas.microsoft.com/office/drawing/2014/main" id="{DF619C98-2343-4876-AA2E-C7F16CAE838C}"/>
              </a:ext>
            </a:extLst>
          </p:cNvPr>
          <p:cNvSpPr txBox="1"/>
          <p:nvPr/>
        </p:nvSpPr>
        <p:spPr>
          <a:xfrm>
            <a:off x="948612" y="1183813"/>
            <a:ext cx="8596394" cy="584775"/>
          </a:xfrm>
          <a:prstGeom prst="rect">
            <a:avLst/>
          </a:prstGeom>
          <a:noFill/>
        </p:spPr>
        <p:txBody>
          <a:bodyPr wrap="square" rtlCol="0">
            <a:spAutoFit/>
          </a:bodyPr>
          <a:lstStyle/>
          <a:p>
            <a:r>
              <a:rPr lang="en-GB" sz="3200" dirty="0"/>
              <a:t>I. Section 1 covers patient information. </a:t>
            </a:r>
            <a:r>
              <a:rPr lang="en-GB" sz="3200" i="1" dirty="0"/>
              <a:t>13 items</a:t>
            </a:r>
            <a:r>
              <a:rPr lang="en-GB" sz="3200" dirty="0"/>
              <a:t>.</a:t>
            </a:r>
          </a:p>
        </p:txBody>
      </p:sp>
      <p:sp>
        <p:nvSpPr>
          <p:cNvPr id="7" name="TextBox 6">
            <a:extLst>
              <a:ext uri="{FF2B5EF4-FFF2-40B4-BE49-F238E27FC236}">
                <a16:creationId xmlns:a16="http://schemas.microsoft.com/office/drawing/2014/main" id="{A0324837-B201-464B-A9FA-7C2C99A886F9}"/>
              </a:ext>
            </a:extLst>
          </p:cNvPr>
          <p:cNvSpPr txBox="1"/>
          <p:nvPr/>
        </p:nvSpPr>
        <p:spPr>
          <a:xfrm>
            <a:off x="1134593" y="1755723"/>
            <a:ext cx="10458141" cy="954107"/>
          </a:xfrm>
          <a:prstGeom prst="rect">
            <a:avLst/>
          </a:prstGeom>
          <a:noFill/>
        </p:spPr>
        <p:txBody>
          <a:bodyPr wrap="square" rtlCol="0">
            <a:spAutoFit/>
          </a:bodyPr>
          <a:lstStyle/>
          <a:p>
            <a:r>
              <a:rPr lang="en-GB" sz="2800" u="sng" dirty="0"/>
              <a:t>Inclusion criteria:</a:t>
            </a:r>
            <a:r>
              <a:rPr lang="en-GB" sz="2800" dirty="0"/>
              <a:t> all acute strokes coded as I61, I63 or I64. Aged 16 and over. </a:t>
            </a:r>
            <a:endParaRPr lang="en-GB" sz="2800" u="sng" dirty="0"/>
          </a:p>
        </p:txBody>
      </p:sp>
      <p:pic>
        <p:nvPicPr>
          <p:cNvPr id="3" name="Picture 2">
            <a:extLst>
              <a:ext uri="{FF2B5EF4-FFF2-40B4-BE49-F238E27FC236}">
                <a16:creationId xmlns:a16="http://schemas.microsoft.com/office/drawing/2014/main" id="{0FAB2F5F-1710-428B-99D1-68C29A8DFAC1}"/>
              </a:ext>
            </a:extLst>
          </p:cNvPr>
          <p:cNvPicPr>
            <a:picLocks noChangeAspect="1"/>
          </p:cNvPicPr>
          <p:nvPr/>
        </p:nvPicPr>
        <p:blipFill rotWithShape="1">
          <a:blip r:embed="rId4"/>
          <a:srcRect l="7149" t="9561" r="7073" b="32816"/>
          <a:stretch/>
        </p:blipFill>
        <p:spPr>
          <a:xfrm>
            <a:off x="863451" y="2756324"/>
            <a:ext cx="10829181" cy="4090079"/>
          </a:xfrm>
          <a:prstGeom prst="rect">
            <a:avLst/>
          </a:prstGeom>
        </p:spPr>
      </p:pic>
    </p:spTree>
    <p:extLst>
      <p:ext uri="{BB962C8B-B14F-4D97-AF65-F5344CB8AC3E}">
        <p14:creationId xmlns:p14="http://schemas.microsoft.com/office/powerpoint/2010/main" val="3192454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55B5E50-37AE-4DD3-B682-A10FC13F805B}"/>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948612" y="2323322"/>
            <a:ext cx="10808164" cy="2211356"/>
          </a:xfrm>
          <a:prstGeom prst="rect">
            <a:avLst/>
          </a:prstGeom>
        </p:spPr>
      </p:pic>
      <p:pic>
        <p:nvPicPr>
          <p:cNvPr id="6" name="Picture 5" descr="A close up of a logo&#10;&#10;Description automatically generated">
            <a:extLst>
              <a:ext uri="{FF2B5EF4-FFF2-40B4-BE49-F238E27FC236}">
                <a16:creationId xmlns:a16="http://schemas.microsoft.com/office/drawing/2014/main" id="{CEC4CEF0-12AE-4F18-9146-9F629B83F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92" y="205159"/>
            <a:ext cx="1536440" cy="314358"/>
          </a:xfrm>
          <a:prstGeom prst="rect">
            <a:avLst/>
          </a:prstGeom>
        </p:spPr>
      </p:pic>
      <p:pic>
        <p:nvPicPr>
          <p:cNvPr id="2" name="Picture 1">
            <a:extLst>
              <a:ext uri="{FF2B5EF4-FFF2-40B4-BE49-F238E27FC236}">
                <a16:creationId xmlns:a16="http://schemas.microsoft.com/office/drawing/2014/main" id="{703043D4-55D8-49DF-BD8D-A571DB3F4884}"/>
              </a:ext>
            </a:extLst>
          </p:cNvPr>
          <p:cNvPicPr>
            <a:picLocks noChangeAspect="1"/>
          </p:cNvPicPr>
          <p:nvPr/>
        </p:nvPicPr>
        <p:blipFill rotWithShape="1">
          <a:blip r:embed="rId4"/>
          <a:srcRect l="7780" t="9471" r="6695" b="8907"/>
          <a:stretch/>
        </p:blipFill>
        <p:spPr>
          <a:xfrm>
            <a:off x="435224" y="672482"/>
            <a:ext cx="11527896" cy="6185518"/>
          </a:xfrm>
          <a:prstGeom prst="rect">
            <a:avLst/>
          </a:prstGeom>
        </p:spPr>
      </p:pic>
    </p:spTree>
    <p:extLst>
      <p:ext uri="{BB962C8B-B14F-4D97-AF65-F5344CB8AC3E}">
        <p14:creationId xmlns:p14="http://schemas.microsoft.com/office/powerpoint/2010/main" val="2000872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55B5E50-37AE-4DD3-B682-A10FC13F805B}"/>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948612" y="2323322"/>
            <a:ext cx="10808164" cy="2211356"/>
          </a:xfrm>
          <a:prstGeom prst="rect">
            <a:avLst/>
          </a:prstGeom>
        </p:spPr>
      </p:pic>
      <p:pic>
        <p:nvPicPr>
          <p:cNvPr id="6" name="Picture 5" descr="A close up of a logo&#10;&#10;Description automatically generated">
            <a:extLst>
              <a:ext uri="{FF2B5EF4-FFF2-40B4-BE49-F238E27FC236}">
                <a16:creationId xmlns:a16="http://schemas.microsoft.com/office/drawing/2014/main" id="{CEC4CEF0-12AE-4F18-9146-9F629B83F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92" y="205159"/>
            <a:ext cx="1536440" cy="314358"/>
          </a:xfrm>
          <a:prstGeom prst="rect">
            <a:avLst/>
          </a:prstGeom>
        </p:spPr>
      </p:pic>
      <p:sp>
        <p:nvSpPr>
          <p:cNvPr id="2" name="TextBox 1">
            <a:extLst>
              <a:ext uri="{FF2B5EF4-FFF2-40B4-BE49-F238E27FC236}">
                <a16:creationId xmlns:a16="http://schemas.microsoft.com/office/drawing/2014/main" id="{4363FEC7-95C4-49A2-BE67-82627C057A2D}"/>
              </a:ext>
            </a:extLst>
          </p:cNvPr>
          <p:cNvSpPr txBox="1"/>
          <p:nvPr/>
        </p:nvSpPr>
        <p:spPr>
          <a:xfrm>
            <a:off x="1797803" y="637559"/>
            <a:ext cx="8596394" cy="584775"/>
          </a:xfrm>
          <a:prstGeom prst="rect">
            <a:avLst/>
          </a:prstGeom>
          <a:noFill/>
        </p:spPr>
        <p:txBody>
          <a:bodyPr wrap="square" rtlCol="0">
            <a:spAutoFit/>
          </a:bodyPr>
          <a:lstStyle/>
          <a:p>
            <a:pPr algn="ctr"/>
            <a:r>
              <a:rPr lang="en-GB" sz="3200" dirty="0">
                <a:effectLst>
                  <a:outerShdw blurRad="38100" dist="38100" dir="2700000" algn="tl">
                    <a:srgbClr val="000000">
                      <a:alpha val="43137"/>
                    </a:srgbClr>
                  </a:outerShdw>
                </a:effectLst>
              </a:rPr>
              <a:t>WHAT DOES THE MINIMUM DATASET COVER?</a:t>
            </a:r>
          </a:p>
        </p:txBody>
      </p:sp>
      <p:sp>
        <p:nvSpPr>
          <p:cNvPr id="8" name="TextBox 7">
            <a:extLst>
              <a:ext uri="{FF2B5EF4-FFF2-40B4-BE49-F238E27FC236}">
                <a16:creationId xmlns:a16="http://schemas.microsoft.com/office/drawing/2014/main" id="{5DBA89C8-8EB5-426D-904F-A1603BE39967}"/>
              </a:ext>
            </a:extLst>
          </p:cNvPr>
          <p:cNvSpPr txBox="1"/>
          <p:nvPr/>
        </p:nvSpPr>
        <p:spPr>
          <a:xfrm>
            <a:off x="948611" y="1407409"/>
            <a:ext cx="10808163" cy="1077218"/>
          </a:xfrm>
          <a:prstGeom prst="rect">
            <a:avLst/>
          </a:prstGeom>
          <a:noFill/>
        </p:spPr>
        <p:txBody>
          <a:bodyPr wrap="square" rtlCol="0">
            <a:spAutoFit/>
          </a:bodyPr>
          <a:lstStyle/>
          <a:p>
            <a:r>
              <a:rPr lang="en-GB" sz="3200" dirty="0"/>
              <a:t>II. Section 2 covers key assessments and interventions. Only 2.12 (a &amp; b) cover 72hs. </a:t>
            </a:r>
            <a:r>
              <a:rPr lang="en-GB" sz="3200" i="1" dirty="0"/>
              <a:t>12 items</a:t>
            </a:r>
            <a:r>
              <a:rPr lang="en-GB" sz="3200" dirty="0"/>
              <a:t>.</a:t>
            </a:r>
          </a:p>
        </p:txBody>
      </p:sp>
      <p:pic>
        <p:nvPicPr>
          <p:cNvPr id="3" name="Picture 2">
            <a:extLst>
              <a:ext uri="{FF2B5EF4-FFF2-40B4-BE49-F238E27FC236}">
                <a16:creationId xmlns:a16="http://schemas.microsoft.com/office/drawing/2014/main" id="{D1D2939C-8040-4E07-AD1F-80C3BD356F58}"/>
              </a:ext>
            </a:extLst>
          </p:cNvPr>
          <p:cNvPicPr>
            <a:picLocks noChangeAspect="1"/>
          </p:cNvPicPr>
          <p:nvPr/>
        </p:nvPicPr>
        <p:blipFill rotWithShape="1">
          <a:blip r:embed="rId4"/>
          <a:srcRect l="6503" t="9277" r="7782" b="31516"/>
          <a:stretch/>
        </p:blipFill>
        <p:spPr>
          <a:xfrm>
            <a:off x="870719" y="2484627"/>
            <a:ext cx="10963946" cy="4257799"/>
          </a:xfrm>
          <a:prstGeom prst="rect">
            <a:avLst/>
          </a:prstGeom>
        </p:spPr>
      </p:pic>
    </p:spTree>
    <p:extLst>
      <p:ext uri="{BB962C8B-B14F-4D97-AF65-F5344CB8AC3E}">
        <p14:creationId xmlns:p14="http://schemas.microsoft.com/office/powerpoint/2010/main" val="230044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CEC4CEF0-12AE-4F18-9146-9F629B83F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92" y="205159"/>
            <a:ext cx="1536440" cy="314358"/>
          </a:xfrm>
          <a:prstGeom prst="rect">
            <a:avLst/>
          </a:prstGeom>
        </p:spPr>
      </p:pic>
      <p:pic>
        <p:nvPicPr>
          <p:cNvPr id="2" name="Picture 1">
            <a:extLst>
              <a:ext uri="{FF2B5EF4-FFF2-40B4-BE49-F238E27FC236}">
                <a16:creationId xmlns:a16="http://schemas.microsoft.com/office/drawing/2014/main" id="{48D68AC7-FCFB-40D6-AD9B-0D531FB43DD0}"/>
              </a:ext>
            </a:extLst>
          </p:cNvPr>
          <p:cNvPicPr>
            <a:picLocks noChangeAspect="1"/>
          </p:cNvPicPr>
          <p:nvPr/>
        </p:nvPicPr>
        <p:blipFill rotWithShape="1">
          <a:blip r:embed="rId4"/>
          <a:srcRect l="6310" t="10096" r="4930" b="11939"/>
          <a:stretch/>
        </p:blipFill>
        <p:spPr>
          <a:xfrm>
            <a:off x="561338" y="1086615"/>
            <a:ext cx="11388638" cy="5624286"/>
          </a:xfrm>
          <a:prstGeom prst="rect">
            <a:avLst/>
          </a:prstGeom>
        </p:spPr>
      </p:pic>
    </p:spTree>
    <p:extLst>
      <p:ext uri="{BB962C8B-B14F-4D97-AF65-F5344CB8AC3E}">
        <p14:creationId xmlns:p14="http://schemas.microsoft.com/office/powerpoint/2010/main" val="1835716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CEC4CEF0-12AE-4F18-9146-9F629B83F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92" y="205159"/>
            <a:ext cx="1536440" cy="314358"/>
          </a:xfrm>
          <a:prstGeom prst="rect">
            <a:avLst/>
          </a:prstGeom>
        </p:spPr>
      </p:pic>
      <p:pic>
        <p:nvPicPr>
          <p:cNvPr id="3" name="Picture 2">
            <a:extLst>
              <a:ext uri="{FF2B5EF4-FFF2-40B4-BE49-F238E27FC236}">
                <a16:creationId xmlns:a16="http://schemas.microsoft.com/office/drawing/2014/main" id="{E51BD9CF-8D2B-4542-8595-48F6FE57DBF0}"/>
              </a:ext>
            </a:extLst>
          </p:cNvPr>
          <p:cNvPicPr>
            <a:picLocks noChangeAspect="1"/>
          </p:cNvPicPr>
          <p:nvPr/>
        </p:nvPicPr>
        <p:blipFill rotWithShape="1">
          <a:blip r:embed="rId4"/>
          <a:srcRect l="6785" t="9504" r="6666" b="8339"/>
          <a:stretch/>
        </p:blipFill>
        <p:spPr>
          <a:xfrm>
            <a:off x="570333" y="711203"/>
            <a:ext cx="11051333" cy="5898098"/>
          </a:xfrm>
          <a:prstGeom prst="rect">
            <a:avLst/>
          </a:prstGeom>
        </p:spPr>
      </p:pic>
    </p:spTree>
    <p:extLst>
      <p:ext uri="{BB962C8B-B14F-4D97-AF65-F5344CB8AC3E}">
        <p14:creationId xmlns:p14="http://schemas.microsoft.com/office/powerpoint/2010/main" val="916267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CEC4CEF0-12AE-4F18-9146-9F629B83F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92" y="205159"/>
            <a:ext cx="1536440" cy="314358"/>
          </a:xfrm>
          <a:prstGeom prst="rect">
            <a:avLst/>
          </a:prstGeom>
        </p:spPr>
      </p:pic>
      <p:pic>
        <p:nvPicPr>
          <p:cNvPr id="4" name="Picture 3">
            <a:extLst>
              <a:ext uri="{FF2B5EF4-FFF2-40B4-BE49-F238E27FC236}">
                <a16:creationId xmlns:a16="http://schemas.microsoft.com/office/drawing/2014/main" id="{C4F9AE0D-2A35-4A52-A36D-FE7BB10B4ED6}"/>
              </a:ext>
            </a:extLst>
          </p:cNvPr>
          <p:cNvPicPr>
            <a:picLocks noChangeAspect="1"/>
          </p:cNvPicPr>
          <p:nvPr/>
        </p:nvPicPr>
        <p:blipFill rotWithShape="1">
          <a:blip r:embed="rId4"/>
          <a:srcRect l="11785" t="29980" r="11429" b="10669"/>
          <a:stretch/>
        </p:blipFill>
        <p:spPr>
          <a:xfrm>
            <a:off x="629783" y="1192385"/>
            <a:ext cx="11149405" cy="4845189"/>
          </a:xfrm>
          <a:prstGeom prst="rect">
            <a:avLst/>
          </a:prstGeom>
        </p:spPr>
      </p:pic>
    </p:spTree>
    <p:extLst>
      <p:ext uri="{BB962C8B-B14F-4D97-AF65-F5344CB8AC3E}">
        <p14:creationId xmlns:p14="http://schemas.microsoft.com/office/powerpoint/2010/main" val="43530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CEC4CEF0-12AE-4F18-9146-9F629B83F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92" y="205159"/>
            <a:ext cx="1536440" cy="314358"/>
          </a:xfrm>
          <a:prstGeom prst="rect">
            <a:avLst/>
          </a:prstGeom>
        </p:spPr>
      </p:pic>
      <p:sp>
        <p:nvSpPr>
          <p:cNvPr id="2" name="TextBox 1">
            <a:extLst>
              <a:ext uri="{FF2B5EF4-FFF2-40B4-BE49-F238E27FC236}">
                <a16:creationId xmlns:a16="http://schemas.microsoft.com/office/drawing/2014/main" id="{4363FEC7-95C4-49A2-BE67-82627C057A2D}"/>
              </a:ext>
            </a:extLst>
          </p:cNvPr>
          <p:cNvSpPr txBox="1"/>
          <p:nvPr/>
        </p:nvSpPr>
        <p:spPr>
          <a:xfrm>
            <a:off x="1797803" y="657951"/>
            <a:ext cx="8596394" cy="584775"/>
          </a:xfrm>
          <a:prstGeom prst="rect">
            <a:avLst/>
          </a:prstGeom>
          <a:noFill/>
        </p:spPr>
        <p:txBody>
          <a:bodyPr wrap="square" rtlCol="0">
            <a:spAutoFit/>
          </a:bodyPr>
          <a:lstStyle/>
          <a:p>
            <a:pPr algn="ctr"/>
            <a:r>
              <a:rPr lang="en-GB" sz="3200" dirty="0">
                <a:effectLst>
                  <a:outerShdw blurRad="38100" dist="38100" dir="2700000" algn="tl">
                    <a:srgbClr val="000000">
                      <a:alpha val="43137"/>
                    </a:srgbClr>
                  </a:outerShdw>
                </a:effectLst>
              </a:rPr>
              <a:t>WHAT DOES THE MINIMUM DATASET COVER?</a:t>
            </a:r>
          </a:p>
        </p:txBody>
      </p:sp>
      <p:sp>
        <p:nvSpPr>
          <p:cNvPr id="9" name="TextBox 8">
            <a:extLst>
              <a:ext uri="{FF2B5EF4-FFF2-40B4-BE49-F238E27FC236}">
                <a16:creationId xmlns:a16="http://schemas.microsoft.com/office/drawing/2014/main" id="{B95F336E-8A98-4149-B61D-BFFD92EDE09C}"/>
              </a:ext>
            </a:extLst>
          </p:cNvPr>
          <p:cNvSpPr txBox="1"/>
          <p:nvPr/>
        </p:nvSpPr>
        <p:spPr>
          <a:xfrm>
            <a:off x="948611" y="1242726"/>
            <a:ext cx="9445585" cy="584775"/>
          </a:xfrm>
          <a:prstGeom prst="rect">
            <a:avLst/>
          </a:prstGeom>
          <a:noFill/>
        </p:spPr>
        <p:txBody>
          <a:bodyPr wrap="square" rtlCol="0">
            <a:spAutoFit/>
          </a:bodyPr>
          <a:lstStyle/>
          <a:p>
            <a:r>
              <a:rPr lang="en-GB" sz="3200" dirty="0"/>
              <a:t>III. Section 3 covers the discharge process. </a:t>
            </a:r>
            <a:r>
              <a:rPr lang="en-GB" sz="3200" i="1" dirty="0"/>
              <a:t>5 items</a:t>
            </a:r>
            <a:r>
              <a:rPr lang="en-GB" sz="3200" dirty="0"/>
              <a:t>. </a:t>
            </a:r>
          </a:p>
        </p:txBody>
      </p:sp>
      <p:sp>
        <p:nvSpPr>
          <p:cNvPr id="10" name="TextBox 9">
            <a:extLst>
              <a:ext uri="{FF2B5EF4-FFF2-40B4-BE49-F238E27FC236}">
                <a16:creationId xmlns:a16="http://schemas.microsoft.com/office/drawing/2014/main" id="{FBCE1FA6-C3C4-4BA1-803B-DA9F986C9496}"/>
              </a:ext>
            </a:extLst>
          </p:cNvPr>
          <p:cNvSpPr txBox="1"/>
          <p:nvPr/>
        </p:nvSpPr>
        <p:spPr>
          <a:xfrm>
            <a:off x="1134593" y="1827501"/>
            <a:ext cx="10458141" cy="954107"/>
          </a:xfrm>
          <a:prstGeom prst="rect">
            <a:avLst/>
          </a:prstGeom>
          <a:noFill/>
        </p:spPr>
        <p:txBody>
          <a:bodyPr wrap="square" rtlCol="0">
            <a:spAutoFit/>
          </a:bodyPr>
          <a:lstStyle/>
          <a:p>
            <a:r>
              <a:rPr lang="en-GB" sz="2800" u="sng" dirty="0"/>
              <a:t>2 Covid questions</a:t>
            </a:r>
            <a:r>
              <a:rPr lang="en-GB" sz="2800" dirty="0"/>
              <a:t>, also included in section 9 for teams completing the full dataset. All sections must be completed.</a:t>
            </a:r>
          </a:p>
        </p:txBody>
      </p:sp>
      <p:pic>
        <p:nvPicPr>
          <p:cNvPr id="3" name="Picture 2">
            <a:extLst>
              <a:ext uri="{FF2B5EF4-FFF2-40B4-BE49-F238E27FC236}">
                <a16:creationId xmlns:a16="http://schemas.microsoft.com/office/drawing/2014/main" id="{694EF0FA-5477-4C46-A65D-754A90DE861F}"/>
              </a:ext>
            </a:extLst>
          </p:cNvPr>
          <p:cNvPicPr>
            <a:picLocks noChangeAspect="1"/>
          </p:cNvPicPr>
          <p:nvPr/>
        </p:nvPicPr>
        <p:blipFill rotWithShape="1">
          <a:blip r:embed="rId4"/>
          <a:srcRect l="6786" t="9575" r="7436" b="34595"/>
          <a:stretch/>
        </p:blipFill>
        <p:spPr>
          <a:xfrm>
            <a:off x="682914" y="2781608"/>
            <a:ext cx="11018790" cy="4032122"/>
          </a:xfrm>
          <a:prstGeom prst="rect">
            <a:avLst/>
          </a:prstGeom>
        </p:spPr>
      </p:pic>
    </p:spTree>
    <p:extLst>
      <p:ext uri="{BB962C8B-B14F-4D97-AF65-F5344CB8AC3E}">
        <p14:creationId xmlns:p14="http://schemas.microsoft.com/office/powerpoint/2010/main" val="3617910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49B91EFC09194286D6EC89A89F5C13" ma:contentTypeVersion="18" ma:contentTypeDescription="Create a new document." ma:contentTypeScope="" ma:versionID="a2a21fe639b46802d7b4e6d3227e852f">
  <xsd:schema xmlns:xsd="http://www.w3.org/2001/XMLSchema" xmlns:xs="http://www.w3.org/2001/XMLSchema" xmlns:p="http://schemas.microsoft.com/office/2006/metadata/properties" xmlns:ns1="http://schemas.microsoft.com/sharepoint/v3" xmlns:ns2="0f6cbe84-0c1a-4b77-9fc1-6dc3c1c0965e" xmlns:ns3="2ef312ff-8833-4413-9d5f-b396115bef04" xmlns:ns4="4aaf35b1-80a8-48e7-9d03-c612add1997b" targetNamespace="http://schemas.microsoft.com/office/2006/metadata/properties" ma:root="true" ma:fieldsID="41636cd898bf639044d605a830f923a2" ns1:_="" ns2:_="" ns3:_="" ns4:_="">
    <xsd:import namespace="http://schemas.microsoft.com/sharepoint/v3"/>
    <xsd:import namespace="0f6cbe84-0c1a-4b77-9fc1-6dc3c1c0965e"/>
    <xsd:import namespace="2ef312ff-8833-4413-9d5f-b396115bef04"/>
    <xsd:import namespace="4aaf35b1-80a8-48e7-9d03-c612add199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Number" minOccurs="0"/>
                <xsd:element ref="ns2:MediaLengthInSeconds" minOccurs="0"/>
                <xsd:element ref="ns2:lcf76f155ced4ddcb4097134ff3c332f" minOccurs="0"/>
                <xsd:element ref="ns4: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6cbe84-0c1a-4b77-9fc1-6dc3c1c096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Number" ma:index="20" nillable="true" ma:displayName="Number" ma:format="Dropdown" ma:internalName="Number" ma:percentage="FALSE">
      <xsd:simpleType>
        <xsd:restriction base="dms:Number"/>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31d7151-b795-48f9-9207-6285658e27ad" ma:termSetId="09814cd3-568e-fe90-9814-8d621ff8fb84" ma:anchorId="fba54fb3-c3e1-fe81-a776-ca4b69148c4d" ma:open="true" ma:isKeyword="false">
      <xsd:complexType>
        <xsd:sequence>
          <xsd:element ref="pc:Terms" minOccurs="0" maxOccurs="1"/>
        </xsd:sequence>
      </xsd:complexType>
    </xsd:element>
    <xsd:element name="MediaServiceDateTaken" ma:index="2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f312ff-8833-4413-9d5f-b396115bef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f35b1-80a8-48e7-9d03-c612add1997b"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b4e095b-1101-4ecf-b922-07d4f903192c}" ma:internalName="TaxCatchAll" ma:showField="CatchAllData" ma:web="2ef312ff-8833-4413-9d5f-b396115bef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0f6cbe84-0c1a-4b77-9fc1-6dc3c1c0965e">
      <Terms xmlns="http://schemas.microsoft.com/office/infopath/2007/PartnerControls"/>
    </lcf76f155ced4ddcb4097134ff3c332f>
    <TaxCatchAll xmlns="4aaf35b1-80a8-48e7-9d03-c612add1997b" xsi:nil="true"/>
    <_ip_UnifiedCompliancePolicyProperties xmlns="http://schemas.microsoft.com/sharepoint/v3" xsi:nil="true"/>
    <Number xmlns="0f6cbe84-0c1a-4b77-9fc1-6dc3c1c0965e" xsi:nil="true"/>
  </documentManagement>
</p:properties>
</file>

<file path=customXml/itemProps1.xml><?xml version="1.0" encoding="utf-8"?>
<ds:datastoreItem xmlns:ds="http://schemas.openxmlformats.org/officeDocument/2006/customXml" ds:itemID="{AAF594E7-A6B9-4FF6-87FA-32C989DE5BD3}">
  <ds:schemaRefs>
    <ds:schemaRef ds:uri="http://schemas.microsoft.com/sharepoint/v3/contenttype/forms"/>
  </ds:schemaRefs>
</ds:datastoreItem>
</file>

<file path=customXml/itemProps2.xml><?xml version="1.0" encoding="utf-8"?>
<ds:datastoreItem xmlns:ds="http://schemas.openxmlformats.org/officeDocument/2006/customXml" ds:itemID="{D9D3B0C7-4C48-435F-828C-9DDEE76711F5}"/>
</file>

<file path=customXml/itemProps3.xml><?xml version="1.0" encoding="utf-8"?>
<ds:datastoreItem xmlns:ds="http://schemas.openxmlformats.org/officeDocument/2006/customXml" ds:itemID="{0E0DAE48-C598-44F5-B91B-738F9C816302}">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82012510-ea57-49d4-b9a2-6726c3d54407"/>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22725</TotalTime>
  <Words>570</Words>
  <Application>Microsoft Office PowerPoint</Application>
  <PresentationFormat>Widescreen</PresentationFormat>
  <Paragraphs>66</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Cambria</vt:lpstr>
      <vt:lpstr>Kings Caslon Text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Durante, Nahuel</dc:creator>
  <cp:lastModifiedBy>Durante, Nahuel</cp:lastModifiedBy>
  <cp:revision>267</cp:revision>
  <dcterms:created xsi:type="dcterms:W3CDTF">2019-12-19T14:06:43Z</dcterms:created>
  <dcterms:modified xsi:type="dcterms:W3CDTF">2020-04-28T14:34:17Z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0x0101004749B91EFC09194286D6EC89A89F5C13</vt:lpwstr>
  </property>
</Properties>
</file>